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301" r:id="rId3"/>
    <p:sldId id="316" r:id="rId4"/>
    <p:sldId id="296" r:id="rId5"/>
    <p:sldId id="297" r:id="rId6"/>
    <p:sldId id="298" r:id="rId7"/>
    <p:sldId id="257" r:id="rId8"/>
    <p:sldId id="259" r:id="rId9"/>
    <p:sldId id="261" r:id="rId10"/>
    <p:sldId id="260" r:id="rId11"/>
    <p:sldId id="264" r:id="rId12"/>
    <p:sldId id="266" r:id="rId13"/>
    <p:sldId id="267" r:id="rId14"/>
    <p:sldId id="317" r:id="rId15"/>
    <p:sldId id="304" r:id="rId16"/>
    <p:sldId id="305" r:id="rId17"/>
    <p:sldId id="306" r:id="rId18"/>
    <p:sldId id="315" r:id="rId19"/>
    <p:sldId id="314" r:id="rId20"/>
    <p:sldId id="310" r:id="rId21"/>
    <p:sldId id="311" r:id="rId22"/>
    <p:sldId id="312" r:id="rId23"/>
    <p:sldId id="313" r:id="rId24"/>
    <p:sldId id="308" r:id="rId25"/>
    <p:sldId id="309" r:id="rId26"/>
    <p:sldId id="262" r:id="rId27"/>
    <p:sldId id="319" r:id="rId28"/>
    <p:sldId id="320" r:id="rId29"/>
    <p:sldId id="268" r:id="rId30"/>
    <p:sldId id="275" r:id="rId31"/>
    <p:sldId id="270" r:id="rId32"/>
    <p:sldId id="271" r:id="rId33"/>
    <p:sldId id="272" r:id="rId34"/>
    <p:sldId id="277" r:id="rId35"/>
    <p:sldId id="278" r:id="rId36"/>
    <p:sldId id="258" r:id="rId37"/>
    <p:sldId id="288" r:id="rId38"/>
    <p:sldId id="321" r:id="rId39"/>
    <p:sldId id="290" r:id="rId40"/>
    <p:sldId id="280" r:id="rId41"/>
    <p:sldId id="281" r:id="rId42"/>
    <p:sldId id="292" r:id="rId43"/>
    <p:sldId id="282" r:id="rId44"/>
    <p:sldId id="283" r:id="rId45"/>
    <p:sldId id="322" r:id="rId46"/>
    <p:sldId id="285" r:id="rId47"/>
    <p:sldId id="286"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357" autoAdjust="0"/>
  </p:normalViewPr>
  <p:slideViewPr>
    <p:cSldViewPr snapToGrid="0">
      <p:cViewPr varScale="1">
        <p:scale>
          <a:sx n="56" d="100"/>
          <a:sy n="56" d="100"/>
        </p:scale>
        <p:origin x="12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1BDC8-D73B-4FA7-AFCD-2449B406F8EC}" type="datetimeFigureOut">
              <a:rPr lang="fr-FR" smtClean="0"/>
              <a:t>15/09/2020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2B06D-FB07-4669-B188-A199C798B0E1}" type="slidenum">
              <a:rPr lang="fr-FR" smtClean="0"/>
              <a:t>‹N°›</a:t>
            </a:fld>
            <a:endParaRPr lang="fr-FR"/>
          </a:p>
        </p:txBody>
      </p:sp>
    </p:spTree>
    <p:extLst>
      <p:ext uri="{BB962C8B-B14F-4D97-AF65-F5344CB8AC3E}">
        <p14:creationId xmlns:p14="http://schemas.microsoft.com/office/powerpoint/2010/main" val="284861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Vos pratiques = pt de départ de l’accompagnement. </a:t>
            </a:r>
          </a:p>
          <a:p>
            <a:r>
              <a:rPr lang="fr-FR" dirty="0" smtClean="0"/>
              <a:t>18H Avoir du temps pour parler de ce que vous faites en classe. </a:t>
            </a:r>
          </a:p>
          <a:p>
            <a:r>
              <a:rPr lang="fr-FR" dirty="0" smtClean="0"/>
              <a:t>Prendre du recul et d’analyse vos pratiques de classe. </a:t>
            </a:r>
          </a:p>
          <a:p>
            <a:r>
              <a:rPr lang="fr-FR" dirty="0" smtClean="0"/>
              <a:t>« </a:t>
            </a:r>
            <a:r>
              <a:rPr lang="fr-FR" dirty="0" err="1" smtClean="0"/>
              <a:t>svt</a:t>
            </a:r>
            <a:r>
              <a:rPr lang="fr-FR" dirty="0" smtClean="0"/>
              <a:t> réflexe moi je ne fais pas » quand on commence à faire décrire, le PE fait mais ce sait pas mettre des mots sur sa pratique et même geste prof.</a:t>
            </a:r>
          </a:p>
          <a:p>
            <a:endParaRPr lang="fr-FR" dirty="0" smtClean="0"/>
          </a:p>
          <a:p>
            <a:r>
              <a:rPr lang="fr-FR" dirty="0" smtClean="0"/>
              <a:t>Avoir du temps pour observer les élèves et mieux identifier leur besoin</a:t>
            </a:r>
          </a:p>
          <a:p>
            <a:r>
              <a:rPr lang="fr-FR" dirty="0" smtClean="0"/>
              <a:t>Apports didactiques au fur et à mesure suivant les problématiques et les besoins</a:t>
            </a:r>
          </a:p>
          <a:p>
            <a:r>
              <a:rPr lang="fr-FR" dirty="0" smtClean="0"/>
              <a:t>Co construction et de partage : construire l’accompagnement ensemble, ce n’est pas une formation descendante bien au contraire. Partager vos expériences, vos outils et tout votre richesse de classe et apporter les connaissances didactiques.</a:t>
            </a:r>
          </a:p>
          <a:p>
            <a:r>
              <a:rPr lang="fr-FR" dirty="0" smtClean="0"/>
              <a:t>« J’aimerai bien savoir ce qui se fait ailleurs »</a:t>
            </a:r>
          </a:p>
          <a:p>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39</a:t>
            </a:fld>
            <a:endParaRPr lang="fr-FR"/>
          </a:p>
        </p:txBody>
      </p:sp>
    </p:spTree>
    <p:extLst>
      <p:ext uri="{BB962C8B-B14F-4D97-AF65-F5344CB8AC3E}">
        <p14:creationId xmlns:p14="http://schemas.microsoft.com/office/powerpoint/2010/main" val="383925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Petits groupes : échanger, mutualiser.</a:t>
            </a:r>
          </a:p>
          <a:p>
            <a:r>
              <a:rPr lang="fr-FR" dirty="0" smtClean="0"/>
              <a:t>Pratique de classe : observation croisées (atelier d’écritures)</a:t>
            </a:r>
          </a:p>
          <a:p>
            <a:r>
              <a:rPr lang="fr-FR" dirty="0" smtClean="0"/>
              <a:t>A partir de séances faites ensemble ou pas. </a:t>
            </a:r>
          </a:p>
          <a:p>
            <a:r>
              <a:rPr lang="fr-FR" dirty="0" smtClean="0"/>
              <a:t>Observation du CPC  avec ou pas prise de vidéo.</a:t>
            </a:r>
          </a:p>
          <a:p>
            <a:endParaRPr lang="fr-FR" dirty="0" smtClean="0"/>
          </a:p>
          <a:p>
            <a:r>
              <a:rPr lang="fr-FR" dirty="0" smtClean="0"/>
              <a:t>Collaboration </a:t>
            </a:r>
          </a:p>
          <a:p>
            <a:r>
              <a:rPr lang="fr-FR" dirty="0" smtClean="0"/>
              <a:t>	Élaborer des outils</a:t>
            </a:r>
          </a:p>
          <a:p>
            <a:r>
              <a:rPr lang="fr-FR" dirty="0" smtClean="0"/>
              <a:t>	Mutualiser des pratiques</a:t>
            </a:r>
          </a:p>
          <a:p>
            <a:r>
              <a:rPr lang="fr-FR" dirty="0" smtClean="0"/>
              <a:t>	Découvrir des méthodes </a:t>
            </a:r>
          </a:p>
          <a:p>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40</a:t>
            </a:fld>
            <a:endParaRPr lang="fr-FR"/>
          </a:p>
        </p:txBody>
      </p:sp>
    </p:spTree>
    <p:extLst>
      <p:ext uri="{BB962C8B-B14F-4D97-AF65-F5344CB8AC3E}">
        <p14:creationId xmlns:p14="http://schemas.microsoft.com/office/powerpoint/2010/main" val="23771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Vidéo</a:t>
            </a:r>
          </a:p>
          <a:p>
            <a:endParaRPr lang="fr-FR" dirty="0" smtClean="0"/>
          </a:p>
          <a:p>
            <a:r>
              <a:rPr lang="fr-FR" dirty="0" smtClean="0"/>
              <a:t>Pts de vigilance </a:t>
            </a:r>
          </a:p>
          <a:p>
            <a:r>
              <a:rPr lang="fr-FR" dirty="0" smtClean="0"/>
              <a:t>	Comme toutes pratiques, celles qui sont données à voir sont discutables et à discuter dans le respect des personnes et du travail professionnel</a:t>
            </a:r>
          </a:p>
          <a:p>
            <a:r>
              <a:rPr lang="fr-FR" dirty="0" smtClean="0"/>
              <a:t>	Extraits choisi impliquent une nécessaire réduction du temps, ils ne sauraient se rendre compte de toute la richesse qui se passe (donner le contexte)</a:t>
            </a:r>
          </a:p>
          <a:p>
            <a:r>
              <a:rPr lang="fr-FR" dirty="0" smtClean="0"/>
              <a:t>	Ceux ne sont pas des bonnes pratiques à reproduire mais des pratiques pour engager des discussions structurantes de formation.</a:t>
            </a:r>
          </a:p>
          <a:p>
            <a:r>
              <a:rPr lang="fr-FR" dirty="0" smtClean="0"/>
              <a:t>OBJ : partir du réel</a:t>
            </a:r>
          </a:p>
          <a:p>
            <a:r>
              <a:rPr lang="fr-FR" dirty="0" smtClean="0"/>
              <a:t>Observer, prendre du recul, passer du temps pour analyser (prendre un axe d’observation ex les E ou la passation de consigne,..), pratiques mais également les gestes prof.</a:t>
            </a:r>
          </a:p>
          <a:p>
            <a:endParaRPr lang="fr-FR" dirty="0" smtClean="0"/>
          </a:p>
          <a:p>
            <a:r>
              <a:rPr lang="fr-FR" dirty="0" smtClean="0"/>
              <a:t>Progresser pour faire réussir tous les élèves. Partir de vos pratiques pour continuer à apprendre. (apports de la science, apports didactiques, les recommandations institutionnels et bien sur les résultats des élèves, leur réussite.</a:t>
            </a:r>
          </a:p>
          <a:p>
            <a:r>
              <a:rPr lang="fr-FR" dirty="0" smtClean="0"/>
              <a:t>	S’approprier les outils institutionnels, les outils numériques</a:t>
            </a:r>
          </a:p>
          <a:p>
            <a:r>
              <a:rPr lang="fr-FR" dirty="0" smtClean="0"/>
              <a:t>	Apprendre à analyser sa pratique de classe pour mettre en place les apprentissages</a:t>
            </a:r>
          </a:p>
          <a:p>
            <a:r>
              <a:rPr lang="fr-FR" dirty="0" smtClean="0"/>
              <a:t>	Développer une culture professionnelle commune.</a:t>
            </a:r>
          </a:p>
          <a:p>
            <a:r>
              <a:rPr lang="fr-FR" dirty="0" smtClean="0"/>
              <a:t>	Faire évoluer, enrichir sa pratique.</a:t>
            </a:r>
          </a:p>
          <a:p>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42</a:t>
            </a:fld>
            <a:endParaRPr lang="fr-FR"/>
          </a:p>
        </p:txBody>
      </p:sp>
    </p:spTree>
    <p:extLst>
      <p:ext uri="{BB962C8B-B14F-4D97-AF65-F5344CB8AC3E}">
        <p14:creationId xmlns:p14="http://schemas.microsoft.com/office/powerpoint/2010/main" val="194297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 </a:t>
            </a:r>
            <a:r>
              <a:rPr lang="fr-FR" dirty="0" err="1" smtClean="0"/>
              <a:t>Goigoux</a:t>
            </a:r>
            <a:r>
              <a:rPr lang="fr-FR" dirty="0" smtClean="0"/>
              <a:t> propose 5 focales pour aider à décrire l’activité dans le but de mieux comprendre sur quoi repose l’expertise professionnelle.</a:t>
            </a:r>
          </a:p>
          <a:p>
            <a:r>
              <a:rPr lang="fr-FR" dirty="0" smtClean="0"/>
              <a:t>	PLANIFICATION</a:t>
            </a:r>
          </a:p>
          <a:p>
            <a:r>
              <a:rPr lang="fr-FR" dirty="0" smtClean="0"/>
              <a:t>Au centre, pas une seule démarche efficace. E de multiples démarches constructiviste, modélisant es, par investigation qui ont toutes des caractéristiques et qui vont être pertinentes à un moment de classe. Ne pas s’enfermer dans une seule démarche mais choisir une démarche en fonction de l’objectif que l’on se fixe.</a:t>
            </a:r>
          </a:p>
          <a:p>
            <a:endParaRPr lang="fr-FR" dirty="0" smtClean="0"/>
          </a:p>
          <a:p>
            <a:r>
              <a:rPr lang="fr-FR" dirty="0" smtClean="0"/>
              <a:t>PEGULATION</a:t>
            </a:r>
          </a:p>
          <a:p>
            <a:r>
              <a:rPr lang="fr-FR" dirty="0" smtClean="0"/>
              <a:t>Interroger le temps de parole du temps ? du E ? qui en dit long sur la communication, les </a:t>
            </a:r>
            <a:r>
              <a:rPr lang="fr-FR" dirty="0" err="1" smtClean="0"/>
              <a:t>échganges</a:t>
            </a:r>
            <a:r>
              <a:rPr lang="fr-FR" dirty="0" smtClean="0"/>
              <a:t> en classe.</a:t>
            </a:r>
          </a:p>
          <a:p>
            <a:endParaRPr lang="fr-FR" dirty="0" smtClean="0"/>
          </a:p>
          <a:p>
            <a:r>
              <a:rPr lang="fr-FR" dirty="0" smtClean="0"/>
              <a:t>MOTIVATION</a:t>
            </a:r>
          </a:p>
          <a:p>
            <a:r>
              <a:rPr lang="fr-FR" dirty="0" smtClean="0"/>
              <a:t>Enrôlement engager l’intérêt et l’adhésion de l’enfant envers les exigences de la tache.</a:t>
            </a:r>
          </a:p>
          <a:p>
            <a:r>
              <a:rPr lang="fr-FR" dirty="0" smtClean="0"/>
              <a:t>Activité du PE ET de l’E</a:t>
            </a:r>
          </a:p>
          <a:p>
            <a:endParaRPr lang="fr-FR" dirty="0" smtClean="0"/>
          </a:p>
          <a:p>
            <a:r>
              <a:rPr lang="fr-FR" dirty="0" smtClean="0"/>
              <a:t>EXPLICITATION </a:t>
            </a:r>
          </a:p>
          <a:p>
            <a:r>
              <a:rPr lang="fr-FR" dirty="0" smtClean="0"/>
              <a:t>Faire du lien entre ce que l’on fait et ce qu’on apprend ? </a:t>
            </a:r>
          </a:p>
          <a:p>
            <a:r>
              <a:rPr lang="fr-FR" dirty="0" smtClean="0"/>
              <a:t>Faire dire abstraire</a:t>
            </a:r>
          </a:p>
          <a:p>
            <a:endParaRPr lang="fr-FR" dirty="0" smtClean="0"/>
          </a:p>
          <a:p>
            <a:r>
              <a:rPr lang="fr-FR" dirty="0" smtClean="0"/>
              <a:t>DIFFERENCIATION</a:t>
            </a:r>
          </a:p>
          <a:p>
            <a:r>
              <a:rPr lang="fr-FR" dirty="0" smtClean="0"/>
              <a:t>Pourquoi ? Comment ? Quand ? vaste question.</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44</a:t>
            </a:fld>
            <a:endParaRPr lang="fr-FR"/>
          </a:p>
        </p:txBody>
      </p:sp>
    </p:spTree>
    <p:extLst>
      <p:ext uri="{BB962C8B-B14F-4D97-AF65-F5344CB8AC3E}">
        <p14:creationId xmlns:p14="http://schemas.microsoft.com/office/powerpoint/2010/main" val="336707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45</a:t>
            </a:fld>
            <a:endParaRPr lang="fr-FR"/>
          </a:p>
        </p:txBody>
      </p:sp>
    </p:spTree>
    <p:extLst>
      <p:ext uri="{BB962C8B-B14F-4D97-AF65-F5344CB8AC3E}">
        <p14:creationId xmlns:p14="http://schemas.microsoft.com/office/powerpoint/2010/main" val="420730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FORMATEUR</a:t>
            </a:r>
            <a:r>
              <a:rPr lang="fr-FR" baseline="0" dirty="0" smtClean="0"/>
              <a:t> : rendre explicite les compétences professionnelles pour que les PE en formation identifient les conditions à réunir pour que « ca marche ».</a:t>
            </a:r>
          </a:p>
          <a:p>
            <a:r>
              <a:rPr lang="fr-FR" baseline="0" dirty="0" smtClean="0"/>
              <a:t>Apport de connaissances sur </a:t>
            </a:r>
            <a:r>
              <a:rPr lang="fr-FR" baseline="0" smtClean="0"/>
              <a:t>les apprentissages </a:t>
            </a:r>
            <a:r>
              <a:rPr lang="fr-FR" baseline="0" dirty="0" smtClean="0"/>
              <a:t>et les conditions qui facilitent les apprentissages</a:t>
            </a:r>
            <a:endParaRPr lang="fr-FR" dirty="0"/>
          </a:p>
        </p:txBody>
      </p:sp>
      <p:sp>
        <p:nvSpPr>
          <p:cNvPr id="4" name="Espace réservé du numéro de diapositive 3"/>
          <p:cNvSpPr>
            <a:spLocks noGrp="1"/>
          </p:cNvSpPr>
          <p:nvPr>
            <p:ph type="sldNum" sz="quarter" idx="10"/>
          </p:nvPr>
        </p:nvSpPr>
        <p:spPr/>
        <p:txBody>
          <a:bodyPr/>
          <a:lstStyle/>
          <a:p>
            <a:fld id="{4352B06D-FB07-4669-B188-A199C798B0E1}" type="slidenum">
              <a:rPr lang="fr-FR" smtClean="0"/>
              <a:t>46</a:t>
            </a:fld>
            <a:endParaRPr lang="fr-FR"/>
          </a:p>
        </p:txBody>
      </p:sp>
    </p:spTree>
    <p:extLst>
      <p:ext uri="{BB962C8B-B14F-4D97-AF65-F5344CB8AC3E}">
        <p14:creationId xmlns:p14="http://schemas.microsoft.com/office/powerpoint/2010/main" val="140577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AD7B339-FAE2-4665-A707-42C0323A31D4}" type="datetimeFigureOut">
              <a:rPr lang="fr-FR" smtClean="0"/>
              <a:t>15/09/2020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226068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D7B339-FAE2-4665-A707-42C0323A31D4}" type="datetimeFigureOut">
              <a:rPr lang="fr-FR" smtClean="0"/>
              <a:t>15/09/2020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416152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D7B339-FAE2-4665-A707-42C0323A31D4}" type="datetimeFigureOut">
              <a:rPr lang="fr-FR" smtClean="0"/>
              <a:t>15/09/2020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403082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hthoek 7"/>
          <p:cNvSpPr/>
          <p:nvPr/>
        </p:nvSpPr>
        <p:spPr>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9" name="Rechthoek 8"/>
          <p:cNvSpPr/>
          <p:nvPr/>
        </p:nvSpPr>
        <p:spPr>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10" name="Rechthoek 9"/>
          <p:cNvSpPr/>
          <p:nvPr/>
        </p:nvSpPr>
        <p:spPr>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11" name="Rechthoek 10"/>
          <p:cNvSpPr/>
          <p:nvPr/>
        </p:nvSpPr>
        <p:spPr>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12" name="Rechthoek 11"/>
          <p:cNvSpPr/>
          <p:nvPr/>
        </p:nvSpPr>
        <p:spPr>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cxnSp>
        <p:nvCxnSpPr>
          <p:cNvPr id="13" name="Rechte verbindingslijn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hthoek 13"/>
          <p:cNvSpPr/>
          <p:nvPr/>
        </p:nvSpPr>
        <p:spPr>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cxnSp>
        <p:nvCxnSpPr>
          <p:cNvPr id="15" name="Rechte verbindingslijn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lang="nl-NL" sz="1800" dirty="0">
              <a:solidFill>
                <a:srgbClr val="465562"/>
              </a:solidFill>
            </a:endParaRPr>
          </a:p>
        </p:txBody>
      </p:sp>
      <p:sp>
        <p:nvSpPr>
          <p:cNvPr id="2" name="Titel 1"/>
          <p:cNvSpPr>
            <a:spLocks noGrp="1"/>
          </p:cNvSpPr>
          <p:nvPr>
            <p:ph type="ctrTitle"/>
          </p:nvPr>
        </p:nvSpPr>
        <p:spPr>
          <a:xfrm>
            <a:off x="2429302" y="1600201"/>
            <a:ext cx="8331201" cy="2680127"/>
          </a:xfrm>
        </p:spPr>
        <p:txBody>
          <a:bodyPr>
            <a:noAutofit/>
          </a:bodyPr>
          <a:lstStyle>
            <a:lvl1pPr latinLnBrk="0">
              <a:defRPr lang="nl-NL" sz="5400"/>
            </a:lvl1pPr>
          </a:lstStyle>
          <a:p>
            <a:r>
              <a:rPr lang="nl-NL" dirty="0"/>
              <a:t>Klik hier om de hoofdtitelstijl te bewerken</a:t>
            </a:r>
          </a:p>
        </p:txBody>
      </p:sp>
      <p:sp>
        <p:nvSpPr>
          <p:cNvPr id="3" name="Ondertitel 2"/>
          <p:cNvSpPr>
            <a:spLocks noGrp="1"/>
          </p:cNvSpPr>
          <p:nvPr>
            <p:ph type="subTitle" idx="1"/>
          </p:nvPr>
        </p:nvSpPr>
        <p:spPr>
          <a:xfrm>
            <a:off x="2429302" y="4344916"/>
            <a:ext cx="7518400" cy="1116085"/>
          </a:xfrm>
        </p:spPr>
        <p:txBody>
          <a:bodyPr>
            <a:normAutofit/>
          </a:bodyPr>
          <a:lstStyle>
            <a:lvl1pPr marL="0" indent="0" algn="l" latinLnBrk="0">
              <a:spcBef>
                <a:spcPts val="0"/>
              </a:spcBef>
              <a:buNone/>
              <a:defRPr lang="nl-NL" sz="3200">
                <a:solidFill>
                  <a:schemeClr val="tx1"/>
                </a:solidFill>
              </a:defRPr>
            </a:lvl1pPr>
            <a:lvl2pPr marL="457200" indent="0" algn="ctr" latinLnBrk="0">
              <a:buNone/>
              <a:defRPr lang="nl-NL">
                <a:solidFill>
                  <a:schemeClr val="tx1">
                    <a:tint val="75000"/>
                  </a:schemeClr>
                </a:solidFill>
              </a:defRPr>
            </a:lvl2pPr>
            <a:lvl3pPr marL="914400" indent="0" algn="ctr" latinLnBrk="0">
              <a:buNone/>
              <a:defRPr lang="nl-NL">
                <a:solidFill>
                  <a:schemeClr val="tx1">
                    <a:tint val="75000"/>
                  </a:schemeClr>
                </a:solidFill>
              </a:defRPr>
            </a:lvl3pPr>
            <a:lvl4pPr marL="1371600" indent="0" algn="ctr" latinLnBrk="0">
              <a:buNone/>
              <a:defRPr lang="nl-NL">
                <a:solidFill>
                  <a:schemeClr val="tx1">
                    <a:tint val="75000"/>
                  </a:schemeClr>
                </a:solidFill>
              </a:defRPr>
            </a:lvl4pPr>
            <a:lvl5pPr marL="1828800" indent="0" algn="ctr" latinLnBrk="0">
              <a:buNone/>
              <a:defRPr lang="nl-NL">
                <a:solidFill>
                  <a:schemeClr val="tx1">
                    <a:tint val="75000"/>
                  </a:schemeClr>
                </a:solidFill>
              </a:defRPr>
            </a:lvl5pPr>
            <a:lvl6pPr marL="2286000" indent="0" algn="ctr" latinLnBrk="0">
              <a:buNone/>
              <a:defRPr lang="nl-NL">
                <a:solidFill>
                  <a:schemeClr val="tx1">
                    <a:tint val="75000"/>
                  </a:schemeClr>
                </a:solidFill>
              </a:defRPr>
            </a:lvl6pPr>
            <a:lvl7pPr marL="2743200" indent="0" algn="ctr" latinLnBrk="0">
              <a:buNone/>
              <a:defRPr lang="nl-NL">
                <a:solidFill>
                  <a:schemeClr val="tx1">
                    <a:tint val="75000"/>
                  </a:schemeClr>
                </a:solidFill>
              </a:defRPr>
            </a:lvl7pPr>
            <a:lvl8pPr marL="3200400" indent="0" algn="ctr" latinLnBrk="0">
              <a:buNone/>
              <a:defRPr lang="nl-NL">
                <a:solidFill>
                  <a:schemeClr val="tx1">
                    <a:tint val="75000"/>
                  </a:schemeClr>
                </a:solidFill>
              </a:defRPr>
            </a:lvl8pPr>
            <a:lvl9pPr marL="3657600" indent="0" algn="ctr" latinLnBrk="0">
              <a:buNone/>
              <a:defRPr lang="nl-NL">
                <a:solidFill>
                  <a:schemeClr val="tx1">
                    <a:tint val="75000"/>
                  </a:schemeClr>
                </a:solidFill>
              </a:defRPr>
            </a:lvl9pPr>
          </a:lstStyle>
          <a:p>
            <a:r>
              <a:rPr lang="nl-NL" dirty="0"/>
              <a:t>Klik hier om de hoofdondertitelstijl te bewerken</a:t>
            </a:r>
          </a:p>
        </p:txBody>
      </p:sp>
      <p:sp>
        <p:nvSpPr>
          <p:cNvPr id="4" name="Tijdelijke aanduiding voor datum 3"/>
          <p:cNvSpPr>
            <a:spLocks noGrp="1"/>
          </p:cNvSpPr>
          <p:nvPr>
            <p:ph type="dt" sz="half" idx="10"/>
          </p:nvPr>
        </p:nvSpPr>
        <p:spPr/>
        <p:txBody>
          <a:bodyPr/>
          <a:lstStyle>
            <a:lvl1pPr latinLnBrk="0">
              <a:defRPr lang="nl-NL">
                <a:solidFill>
                  <a:schemeClr val="bg1"/>
                </a:solidFill>
              </a:defRPr>
            </a:lvl1pPr>
          </a:lstStyle>
          <a:p>
            <a:fld id="{C2C6F8EA-316C-41DE-B9A4-EDCC3A85ED9A}" type="datetimeFigureOut">
              <a:rPr lang="fr-FR">
                <a:solidFill>
                  <a:srgbClr val="FFFFFF"/>
                </a:solidFill>
              </a:rPr>
              <a:pPr/>
              <a:t>15/09/2020</a:t>
            </a:fld>
            <a:endParaRPr dirty="0">
              <a:solidFill>
                <a:srgbClr val="FFFFFF"/>
              </a:solidFill>
            </a:endParaRPr>
          </a:p>
        </p:txBody>
      </p:sp>
      <p:sp>
        <p:nvSpPr>
          <p:cNvPr id="5" name="Tijdelijke aanduiding voor voettekst 4"/>
          <p:cNvSpPr>
            <a:spLocks noGrp="1"/>
          </p:cNvSpPr>
          <p:nvPr>
            <p:ph type="ftr" sz="quarter" idx="11"/>
          </p:nvPr>
        </p:nvSpPr>
        <p:spPr/>
        <p:txBody>
          <a:bodyPr/>
          <a:lstStyle>
            <a:lvl1pPr latinLnBrk="0">
              <a:defRPr lang="nl-NL">
                <a:solidFill>
                  <a:schemeClr val="bg1"/>
                </a:solidFill>
              </a:defRPr>
            </a:lvl1pPr>
          </a:lstStyle>
          <a:p>
            <a:endParaRPr dirty="0">
              <a:solidFill>
                <a:srgbClr val="FFFFFF"/>
              </a:solidFill>
            </a:endParaRPr>
          </a:p>
        </p:txBody>
      </p:sp>
      <p:sp>
        <p:nvSpPr>
          <p:cNvPr id="6" name="Tijdelijke aanduiding voor dianummer 5"/>
          <p:cNvSpPr>
            <a:spLocks noGrp="1"/>
          </p:cNvSpPr>
          <p:nvPr>
            <p:ph type="sldNum" sz="quarter" idx="12"/>
          </p:nvPr>
        </p:nvSpPr>
        <p:spPr/>
        <p:txBody>
          <a:bodyPr/>
          <a:lstStyle>
            <a:lvl1pPr latinLnBrk="0">
              <a:defRPr lang="nl-NL">
                <a:solidFill>
                  <a:schemeClr val="bg1"/>
                </a:solidFill>
              </a:defRPr>
            </a:lvl1pPr>
          </a:lstStyle>
          <a:p>
            <a:fld id="{7DC1BBB0-96F0-4077-A278-0F3FB5C104D3}" type="slidenum">
              <a:rPr smtClean="0">
                <a:solidFill>
                  <a:srgbClr val="FFFFFF"/>
                </a:solidFill>
              </a:rPr>
              <a:pPr/>
              <a:t>‹N°›</a:t>
            </a:fld>
            <a:endParaRPr dirty="0">
              <a:solidFill>
                <a:srgbClr val="FFFFFF"/>
              </a:solidFill>
            </a:endParaRPr>
          </a:p>
        </p:txBody>
      </p:sp>
    </p:spTree>
    <p:extLst>
      <p:ext uri="{BB962C8B-B14F-4D97-AF65-F5344CB8AC3E}">
        <p14:creationId xmlns:p14="http://schemas.microsoft.com/office/powerpoint/2010/main" val="16270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hier om de hoofdtitelstijl te bewerken</a:t>
            </a:r>
          </a:p>
        </p:txBody>
      </p:sp>
      <p:sp>
        <p:nvSpPr>
          <p:cNvPr id="3" name="Tijdelijke aanduiding voor inhoud 2"/>
          <p:cNvSpPr>
            <a:spLocks noGrp="1"/>
          </p:cNvSpPr>
          <p:nvPr>
            <p:ph idx="1"/>
          </p:nvPr>
        </p:nvSpPr>
        <p:spPr/>
        <p:txBody>
          <a:bodyPr/>
          <a:lstStyle>
            <a:lvl5pPr latinLnBrk="0">
              <a:defRPr lang="nl-NL"/>
            </a:lvl5pPr>
            <a:lvl6pPr latinLnBrk="0">
              <a:defRPr lang="nl-NL"/>
            </a:lvl6pPr>
            <a:lvl7pPr latinLnBrk="0">
              <a:defRPr lang="nl-NL"/>
            </a:lvl7pPr>
            <a:lvl8pPr latinLnBrk="0">
              <a:defRPr lang="nl-NL"/>
            </a:lvl8pPr>
            <a:lvl9pPr latinLnBrk="0">
              <a:defRPr lang="nl-NL"/>
            </a:lvl9pPr>
          </a:lstStyle>
          <a:p>
            <a:pPr lvl="0"/>
            <a:r>
              <a:rPr lang="nl-NL" dirty="0"/>
              <a:t>Klik hier om hoofdtekststijlen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C2C6F8EA-316C-41DE-B9A4-EDCC3A85ED9A}" type="datetimeFigureOut">
              <a:rPr lang="fr-FR">
                <a:solidFill>
                  <a:srgbClr val="465562">
                    <a:lumMod val="60000"/>
                    <a:lumOff val="40000"/>
                  </a:srgbClr>
                </a:solidFill>
              </a:rPr>
              <a:pPr/>
              <a:t>15/09/2020</a:t>
            </a:fld>
            <a:endParaRPr dirty="0">
              <a:solidFill>
                <a:srgbClr val="465562">
                  <a:lumMod val="60000"/>
                  <a:lumOff val="40000"/>
                </a:srgbClr>
              </a:solidFill>
            </a:endParaRPr>
          </a:p>
        </p:txBody>
      </p:sp>
      <p:sp>
        <p:nvSpPr>
          <p:cNvPr id="5" name="Tijdelijke aanduiding voor voettekst 4"/>
          <p:cNvSpPr>
            <a:spLocks noGrp="1"/>
          </p:cNvSpPr>
          <p:nvPr>
            <p:ph type="ftr" sz="quarter" idx="11"/>
          </p:nvPr>
        </p:nvSpPr>
        <p:spPr/>
        <p:txBody>
          <a:bodyPr/>
          <a:lstStyle/>
          <a:p>
            <a:endParaRPr dirty="0">
              <a:solidFill>
                <a:srgbClr val="465562">
                  <a:lumMod val="60000"/>
                  <a:lumOff val="40000"/>
                </a:srgbClr>
              </a:solidFill>
            </a:endParaRPr>
          </a:p>
        </p:txBody>
      </p:sp>
      <p:sp>
        <p:nvSpPr>
          <p:cNvPr id="6" name="Tijdelijke aanduiding voor dianummer 5"/>
          <p:cNvSpPr>
            <a:spLocks noGrp="1"/>
          </p:cNvSpPr>
          <p:nvPr>
            <p:ph type="sldNum" sz="quarter" idx="12"/>
          </p:nvPr>
        </p:nvSpPr>
        <p:spPr/>
        <p:txBody>
          <a:bodyPr/>
          <a:lstStyle/>
          <a:p>
            <a:fld id="{7DC1BBB0-96F0-4077-A278-0F3FB5C104D3}" type="slidenum">
              <a:rPr smtClean="0">
                <a:solidFill>
                  <a:srgbClr val="465562">
                    <a:lumMod val="60000"/>
                    <a:lumOff val="40000"/>
                  </a:srgbClr>
                </a:solidFill>
              </a:rPr>
              <a:pPr/>
              <a:t>‹N°›</a:t>
            </a:fld>
            <a:endParaRPr dirty="0">
              <a:solidFill>
                <a:srgbClr val="465562">
                  <a:lumMod val="60000"/>
                  <a:lumOff val="40000"/>
                </a:srgbClr>
              </a:solidFill>
            </a:endParaRPr>
          </a:p>
        </p:txBody>
      </p:sp>
    </p:spTree>
    <p:extLst>
      <p:ext uri="{BB962C8B-B14F-4D97-AF65-F5344CB8AC3E}">
        <p14:creationId xmlns:p14="http://schemas.microsoft.com/office/powerpoint/2010/main" val="3016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9" name="Rechthoek 18"/>
          <p:cNvSpPr/>
          <p:nvPr/>
        </p:nvSpPr>
        <p:spPr>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20" name="Rechthoek 19"/>
          <p:cNvSpPr/>
          <p:nvPr/>
        </p:nvSpPr>
        <p:spPr>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24" name="Rechthoek 23"/>
          <p:cNvSpPr/>
          <p:nvPr/>
        </p:nvSpPr>
        <p:spPr>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21" name="Rechthoek 20"/>
          <p:cNvSpPr/>
          <p:nvPr/>
        </p:nvSpPr>
        <p:spPr>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cxnSp>
        <p:nvCxnSpPr>
          <p:cNvPr id="22" name="Rechte verbindingslijn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hthoek 15"/>
          <p:cNvSpPr/>
          <p:nvPr/>
        </p:nvSpPr>
        <p:spPr>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lang="nl-NL" sz="1800" dirty="0">
              <a:solidFill>
                <a:srgbClr val="465562"/>
              </a:solidFill>
            </a:endParaRPr>
          </a:p>
        </p:txBody>
      </p:sp>
      <p:cxnSp>
        <p:nvCxnSpPr>
          <p:cNvPr id="23" name="Rechte verbindingslijn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hthoek 25"/>
          <p:cNvSpPr/>
          <p:nvPr/>
        </p:nvSpPr>
        <p:spPr>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27" name="Rechthoek 26"/>
          <p:cNvSpPr/>
          <p:nvPr/>
        </p:nvSpPr>
        <p:spPr>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28" name="Rechthoek 27"/>
          <p:cNvSpPr/>
          <p:nvPr/>
        </p:nvSpPr>
        <p:spPr>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29" name="Rechthoek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30" name="Rechthoek 29"/>
          <p:cNvSpPr/>
          <p:nvPr/>
        </p:nvSpPr>
        <p:spPr>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cxnSp>
        <p:nvCxnSpPr>
          <p:cNvPr id="31" name="Rechte verbindingslijn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hthoek 31"/>
          <p:cNvSpPr/>
          <p:nvPr/>
        </p:nvSpPr>
        <p:spPr>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cxnSp>
        <p:nvCxnSpPr>
          <p:cNvPr id="33" name="Rechte verbindingslijn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p:cNvSpPr>
            <a:spLocks noGrp="1"/>
          </p:cNvSpPr>
          <p:nvPr>
            <p:ph type="dt" sz="half" idx="10"/>
          </p:nvPr>
        </p:nvSpPr>
        <p:spPr/>
        <p:txBody>
          <a:bodyPr/>
          <a:lstStyle>
            <a:lvl1pPr latinLnBrk="0">
              <a:defRPr lang="nl-NL">
                <a:solidFill>
                  <a:schemeClr val="bg1"/>
                </a:solidFill>
              </a:defRPr>
            </a:lvl1pPr>
          </a:lstStyle>
          <a:p>
            <a:fld id="{C2C6F8EA-316C-41DE-B9A4-EDCC3A85ED9A}" type="datetimeFigureOut">
              <a:rPr lang="fr-FR">
                <a:solidFill>
                  <a:srgbClr val="FFFFFF"/>
                </a:solidFill>
              </a:rPr>
              <a:pPr/>
              <a:t>15/09/2020</a:t>
            </a:fld>
            <a:endParaRPr dirty="0">
              <a:solidFill>
                <a:srgbClr val="FFFFFF"/>
              </a:solidFill>
            </a:endParaRPr>
          </a:p>
        </p:txBody>
      </p:sp>
      <p:sp>
        <p:nvSpPr>
          <p:cNvPr id="5" name="Tijdelijke aanduiding voor voettekst 4"/>
          <p:cNvSpPr>
            <a:spLocks noGrp="1"/>
          </p:cNvSpPr>
          <p:nvPr>
            <p:ph type="ftr" sz="quarter" idx="11"/>
          </p:nvPr>
        </p:nvSpPr>
        <p:spPr/>
        <p:txBody>
          <a:bodyPr/>
          <a:lstStyle>
            <a:lvl1pPr latinLnBrk="0">
              <a:defRPr lang="nl-NL">
                <a:solidFill>
                  <a:schemeClr val="bg1"/>
                </a:solidFill>
              </a:defRPr>
            </a:lvl1pPr>
          </a:lstStyle>
          <a:p>
            <a:endParaRPr dirty="0">
              <a:solidFill>
                <a:srgbClr val="FFFFFF"/>
              </a:solidFill>
            </a:endParaRPr>
          </a:p>
        </p:txBody>
      </p:sp>
      <p:sp>
        <p:nvSpPr>
          <p:cNvPr id="6" name="Tijdelijke aanduiding voor dianummer 5"/>
          <p:cNvSpPr>
            <a:spLocks noGrp="1"/>
          </p:cNvSpPr>
          <p:nvPr>
            <p:ph type="sldNum" sz="quarter" idx="12"/>
          </p:nvPr>
        </p:nvSpPr>
        <p:spPr/>
        <p:txBody>
          <a:bodyPr/>
          <a:lstStyle>
            <a:lvl1pPr latinLnBrk="0">
              <a:defRPr lang="nl-NL">
                <a:solidFill>
                  <a:schemeClr val="bg1"/>
                </a:solidFill>
              </a:defRPr>
            </a:lvl1pPr>
          </a:lstStyle>
          <a:p>
            <a:fld id="{7DC1BBB0-96F0-4077-A278-0F3FB5C104D3}" type="slidenum">
              <a:rPr smtClean="0">
                <a:solidFill>
                  <a:srgbClr val="FFFFFF"/>
                </a:solidFill>
              </a:rPr>
              <a:pPr/>
              <a:t>‹N°›</a:t>
            </a:fld>
            <a:endParaRPr dirty="0">
              <a:solidFill>
                <a:srgbClr val="FFFFFF"/>
              </a:solidFill>
            </a:endParaRPr>
          </a:p>
        </p:txBody>
      </p:sp>
      <p:sp>
        <p:nvSpPr>
          <p:cNvPr id="2" name="Titel 1"/>
          <p:cNvSpPr>
            <a:spLocks noGrp="1"/>
          </p:cNvSpPr>
          <p:nvPr>
            <p:ph type="title"/>
          </p:nvPr>
        </p:nvSpPr>
        <p:spPr>
          <a:xfrm>
            <a:off x="1599029" y="1600201"/>
            <a:ext cx="8285430" cy="2654064"/>
          </a:xfrm>
        </p:spPr>
        <p:txBody>
          <a:bodyPr anchor="b">
            <a:normAutofit/>
          </a:bodyPr>
          <a:lstStyle>
            <a:lvl1pPr algn="l" latinLnBrk="0">
              <a:defRPr lang="nl-NL" sz="5400" b="0" cap="none" baseline="0"/>
            </a:lvl1pPr>
          </a:lstStyle>
          <a:p>
            <a:r>
              <a:rPr lang="nl-NL" dirty="0"/>
              <a:t>Klik hier om de hoofdtitelstijl te bewerken</a:t>
            </a:r>
          </a:p>
        </p:txBody>
      </p:sp>
      <p:sp>
        <p:nvSpPr>
          <p:cNvPr id="3" name="Tijdelijke aanduiding voor tekst 2"/>
          <p:cNvSpPr>
            <a:spLocks noGrp="1"/>
          </p:cNvSpPr>
          <p:nvPr>
            <p:ph type="body" idx="1"/>
          </p:nvPr>
        </p:nvSpPr>
        <p:spPr>
          <a:xfrm>
            <a:off x="1599030" y="4259997"/>
            <a:ext cx="7266515" cy="1150203"/>
          </a:xfrm>
        </p:spPr>
        <p:txBody>
          <a:bodyPr anchor="t">
            <a:normAutofit/>
          </a:bodyPr>
          <a:lstStyle>
            <a:lvl1pPr marL="0" indent="0" latinLnBrk="0">
              <a:spcBef>
                <a:spcPts val="0"/>
              </a:spcBef>
              <a:buNone/>
              <a:defRPr lang="nl-NL" sz="3200">
                <a:solidFill>
                  <a:schemeClr val="tx1"/>
                </a:solidFill>
              </a:defRPr>
            </a:lvl1pPr>
            <a:lvl2pPr marL="457200" indent="0" latinLnBrk="0">
              <a:buNone/>
              <a:defRPr lang="nl-NL" sz="1800">
                <a:solidFill>
                  <a:schemeClr val="tx1">
                    <a:tint val="75000"/>
                  </a:schemeClr>
                </a:solidFill>
              </a:defRPr>
            </a:lvl2pPr>
            <a:lvl3pPr marL="914400" indent="0" latinLnBrk="0">
              <a:buNone/>
              <a:defRPr lang="nl-NL" sz="1600">
                <a:solidFill>
                  <a:schemeClr val="tx1">
                    <a:tint val="75000"/>
                  </a:schemeClr>
                </a:solidFill>
              </a:defRPr>
            </a:lvl3pPr>
            <a:lvl4pPr marL="1371600" indent="0" latinLnBrk="0">
              <a:buNone/>
              <a:defRPr lang="nl-NL" sz="1400">
                <a:solidFill>
                  <a:schemeClr val="tx1">
                    <a:tint val="75000"/>
                  </a:schemeClr>
                </a:solidFill>
              </a:defRPr>
            </a:lvl4pPr>
            <a:lvl5pPr marL="1828800" indent="0" latinLnBrk="0">
              <a:buNone/>
              <a:defRPr lang="nl-NL" sz="1400">
                <a:solidFill>
                  <a:schemeClr val="tx1">
                    <a:tint val="75000"/>
                  </a:schemeClr>
                </a:solidFill>
              </a:defRPr>
            </a:lvl5pPr>
            <a:lvl6pPr marL="2286000" indent="0" latinLnBrk="0">
              <a:buNone/>
              <a:defRPr lang="nl-NL" sz="1400">
                <a:solidFill>
                  <a:schemeClr val="tx1">
                    <a:tint val="75000"/>
                  </a:schemeClr>
                </a:solidFill>
              </a:defRPr>
            </a:lvl6pPr>
            <a:lvl7pPr marL="2743200" indent="0" latinLnBrk="0">
              <a:buNone/>
              <a:defRPr lang="nl-NL" sz="1400">
                <a:solidFill>
                  <a:schemeClr val="tx1">
                    <a:tint val="75000"/>
                  </a:schemeClr>
                </a:solidFill>
              </a:defRPr>
            </a:lvl7pPr>
            <a:lvl8pPr marL="3200400" indent="0" latinLnBrk="0">
              <a:buNone/>
              <a:defRPr lang="nl-NL" sz="1400">
                <a:solidFill>
                  <a:schemeClr val="tx1">
                    <a:tint val="75000"/>
                  </a:schemeClr>
                </a:solidFill>
              </a:defRPr>
            </a:lvl8pPr>
            <a:lvl9pPr marL="3657600" indent="0" latinLnBrk="0">
              <a:buNone/>
              <a:defRPr lang="nl-NL" sz="1400">
                <a:solidFill>
                  <a:schemeClr val="tx1">
                    <a:tint val="75000"/>
                  </a:schemeClr>
                </a:solidFill>
              </a:defRPr>
            </a:lvl9pPr>
          </a:lstStyle>
          <a:p>
            <a:pPr lvl="0"/>
            <a:r>
              <a:rPr lang="nl-NL" dirty="0"/>
              <a:t>Klik hier om hoofdtekststijlen te bewerken</a:t>
            </a:r>
          </a:p>
        </p:txBody>
      </p:sp>
    </p:spTree>
    <p:extLst>
      <p:ext uri="{BB962C8B-B14F-4D97-AF65-F5344CB8AC3E}">
        <p14:creationId xmlns:p14="http://schemas.microsoft.com/office/powerpoint/2010/main" val="26317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soort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hier om de hoofdtitelstijl te bewerken</a:t>
            </a:r>
          </a:p>
        </p:txBody>
      </p:sp>
      <p:sp>
        <p:nvSpPr>
          <p:cNvPr id="3" name="Tijdelijke aanduiding voor inhoud 2"/>
          <p:cNvSpPr>
            <a:spLocks noGrp="1"/>
          </p:cNvSpPr>
          <p:nvPr>
            <p:ph sz="half" idx="1"/>
          </p:nvPr>
        </p:nvSpPr>
        <p:spPr>
          <a:xfrm>
            <a:off x="1593851" y="1600200"/>
            <a:ext cx="4815840" cy="4572000"/>
          </a:xfrm>
        </p:spPr>
        <p:txBody>
          <a:bodyPr/>
          <a:lstStyle>
            <a:lvl1pPr latinLnBrk="0">
              <a:defRPr lang="nl-NL" sz="2800"/>
            </a:lvl1pPr>
            <a:lvl2pPr latinLnBrk="0">
              <a:defRPr lang="nl-NL" sz="2400"/>
            </a:lvl2pPr>
            <a:lvl3pPr latinLnBrk="0">
              <a:defRPr lang="nl-NL" sz="2000"/>
            </a:lvl3pPr>
            <a:lvl4pPr latinLnBrk="0">
              <a:defRPr lang="nl-NL" sz="1800"/>
            </a:lvl4pPr>
            <a:lvl5pPr latinLnBrk="0">
              <a:defRPr lang="nl-NL" sz="1800"/>
            </a:lvl5pPr>
            <a:lvl6pPr latinLnBrk="0">
              <a:defRPr lang="nl-NL" sz="1800"/>
            </a:lvl6pPr>
            <a:lvl7pPr latinLnBrk="0">
              <a:defRPr lang="nl-NL" sz="1800"/>
            </a:lvl7pPr>
            <a:lvl8pPr latinLnBrk="0">
              <a:defRPr lang="nl-NL" sz="1800"/>
            </a:lvl8pPr>
            <a:lvl9pPr latinLnBrk="0">
              <a:defRPr lang="nl-NL" sz="1800"/>
            </a:lvl9pPr>
          </a:lstStyle>
          <a:p>
            <a:pPr lvl="0"/>
            <a:r>
              <a:rPr lang="nl-NL" dirty="0"/>
              <a:t>Klik hier om hoofdtekststijlen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563360" y="1600200"/>
            <a:ext cx="4815840" cy="4572000"/>
          </a:xfrm>
        </p:spPr>
        <p:txBody>
          <a:bodyPr/>
          <a:lstStyle>
            <a:lvl1pPr latinLnBrk="0">
              <a:defRPr lang="nl-NL" sz="2800"/>
            </a:lvl1pPr>
            <a:lvl2pPr latinLnBrk="0">
              <a:defRPr lang="nl-NL" sz="2400"/>
            </a:lvl2pPr>
            <a:lvl3pPr latinLnBrk="0">
              <a:defRPr lang="nl-NL" sz="2000"/>
            </a:lvl3pPr>
            <a:lvl4pPr latinLnBrk="0">
              <a:defRPr lang="nl-NL" sz="1800"/>
            </a:lvl4pPr>
            <a:lvl5pPr latinLnBrk="0">
              <a:defRPr lang="nl-NL" sz="1800"/>
            </a:lvl5pPr>
            <a:lvl6pPr latinLnBrk="0">
              <a:defRPr lang="nl-NL" sz="1800" baseline="0"/>
            </a:lvl6pPr>
            <a:lvl7pPr latinLnBrk="0">
              <a:defRPr lang="nl-NL" sz="1800" baseline="0"/>
            </a:lvl7pPr>
            <a:lvl8pPr latinLnBrk="0">
              <a:defRPr lang="nl-NL" sz="1800" baseline="0"/>
            </a:lvl8pPr>
            <a:lvl9pPr latinLnBrk="0">
              <a:defRPr lang="nl-NL" sz="1800" baseline="0"/>
            </a:lvl9pPr>
          </a:lstStyle>
          <a:p>
            <a:pPr lvl="0"/>
            <a:r>
              <a:rPr lang="nl-NL" dirty="0"/>
              <a:t>Klik hier om hoofdtekststijlen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p>
            <a:fld id="{C2C6F8EA-316C-41DE-B9A4-EDCC3A85ED9A}" type="datetimeFigureOut">
              <a:rPr lang="fr-FR">
                <a:solidFill>
                  <a:srgbClr val="465562">
                    <a:lumMod val="60000"/>
                    <a:lumOff val="40000"/>
                  </a:srgbClr>
                </a:solidFill>
              </a:rPr>
              <a:pPr/>
              <a:t>15/09/2020</a:t>
            </a:fld>
            <a:endParaRPr dirty="0">
              <a:solidFill>
                <a:srgbClr val="465562">
                  <a:lumMod val="60000"/>
                  <a:lumOff val="40000"/>
                </a:srgbClr>
              </a:solidFill>
            </a:endParaRPr>
          </a:p>
        </p:txBody>
      </p:sp>
      <p:sp>
        <p:nvSpPr>
          <p:cNvPr id="6" name="Tijdelijke aanduiding voor voettekst 5"/>
          <p:cNvSpPr>
            <a:spLocks noGrp="1"/>
          </p:cNvSpPr>
          <p:nvPr>
            <p:ph type="ftr" sz="quarter" idx="11"/>
          </p:nvPr>
        </p:nvSpPr>
        <p:spPr/>
        <p:txBody>
          <a:bodyPr/>
          <a:lstStyle/>
          <a:p>
            <a:endParaRPr dirty="0">
              <a:solidFill>
                <a:srgbClr val="465562">
                  <a:lumMod val="60000"/>
                  <a:lumOff val="40000"/>
                </a:srgbClr>
              </a:solidFill>
            </a:endParaRPr>
          </a:p>
        </p:txBody>
      </p:sp>
      <p:sp>
        <p:nvSpPr>
          <p:cNvPr id="7" name="Tijdelijke aanduiding voor dianummer 6"/>
          <p:cNvSpPr>
            <a:spLocks noGrp="1"/>
          </p:cNvSpPr>
          <p:nvPr>
            <p:ph type="sldNum" sz="quarter" idx="12"/>
          </p:nvPr>
        </p:nvSpPr>
        <p:spPr/>
        <p:txBody>
          <a:bodyPr/>
          <a:lstStyle/>
          <a:p>
            <a:fld id="{7DC1BBB0-96F0-4077-A278-0F3FB5C104D3}" type="slidenum">
              <a:rPr smtClean="0">
                <a:solidFill>
                  <a:srgbClr val="465562">
                    <a:lumMod val="60000"/>
                    <a:lumOff val="40000"/>
                  </a:srgbClr>
                </a:solidFill>
              </a:rPr>
              <a:pPr/>
              <a:t>‹N°›</a:t>
            </a:fld>
            <a:endParaRPr dirty="0">
              <a:solidFill>
                <a:srgbClr val="465562">
                  <a:lumMod val="60000"/>
                  <a:lumOff val="40000"/>
                </a:srgbClr>
              </a:solidFill>
            </a:endParaRPr>
          </a:p>
        </p:txBody>
      </p:sp>
    </p:spTree>
    <p:extLst>
      <p:ext uri="{BB962C8B-B14F-4D97-AF65-F5344CB8AC3E}">
        <p14:creationId xmlns:p14="http://schemas.microsoft.com/office/powerpoint/2010/main" val="138838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latinLnBrk="0">
              <a:defRPr lang="nl-NL"/>
            </a:lvl1pPr>
          </a:lstStyle>
          <a:p>
            <a:r>
              <a:rPr lang="nl-NL" dirty="0"/>
              <a:t>Klik hier om de hoofdtitelstijl te bewerken</a:t>
            </a:r>
          </a:p>
        </p:txBody>
      </p:sp>
      <p:sp>
        <p:nvSpPr>
          <p:cNvPr id="3" name="Tijdelijke aanduiding voor tekst 2"/>
          <p:cNvSpPr>
            <a:spLocks noGrp="1"/>
          </p:cNvSpPr>
          <p:nvPr>
            <p:ph type="body" idx="1"/>
          </p:nvPr>
        </p:nvSpPr>
        <p:spPr>
          <a:xfrm>
            <a:off x="1593851" y="1499616"/>
            <a:ext cx="4820143" cy="938784"/>
          </a:xfrm>
        </p:spPr>
        <p:txBody>
          <a:bodyPr anchor="b">
            <a:noAutofit/>
          </a:bodyPr>
          <a:lstStyle>
            <a:lvl1pPr marL="0" indent="0" latinLnBrk="0">
              <a:spcBef>
                <a:spcPts val="0"/>
              </a:spcBef>
              <a:buNone/>
              <a:defRPr lang="nl-NL" sz="2400" b="0" cap="all" baseline="0"/>
            </a:lvl1pPr>
            <a:lvl2pPr marL="457200" indent="0" latinLnBrk="0">
              <a:buNone/>
              <a:defRPr lang="nl-NL" sz="2000" b="1"/>
            </a:lvl2pPr>
            <a:lvl3pPr marL="914400" indent="0" latinLnBrk="0">
              <a:buNone/>
              <a:defRPr lang="nl-NL" sz="1800" b="1"/>
            </a:lvl3pPr>
            <a:lvl4pPr marL="1371600" indent="0" latinLnBrk="0">
              <a:buNone/>
              <a:defRPr lang="nl-NL" sz="1600" b="1"/>
            </a:lvl4pPr>
            <a:lvl5pPr marL="1828800" indent="0" latinLnBrk="0">
              <a:buNone/>
              <a:defRPr lang="nl-NL" sz="1600" b="1"/>
            </a:lvl5pPr>
            <a:lvl6pPr marL="2286000" indent="0" latinLnBrk="0">
              <a:buNone/>
              <a:defRPr lang="nl-NL" sz="1600" b="1"/>
            </a:lvl6pPr>
            <a:lvl7pPr marL="2743200" indent="0" latinLnBrk="0">
              <a:buNone/>
              <a:defRPr lang="nl-NL" sz="1600" b="1"/>
            </a:lvl7pPr>
            <a:lvl8pPr marL="3200400" indent="0" latinLnBrk="0">
              <a:buNone/>
              <a:defRPr lang="nl-NL" sz="1600" b="1"/>
            </a:lvl8pPr>
            <a:lvl9pPr marL="3657600" indent="0" latinLnBrk="0">
              <a:buNone/>
              <a:defRPr lang="nl-NL" sz="1600" b="1"/>
            </a:lvl9pPr>
          </a:lstStyle>
          <a:p>
            <a:pPr lvl="0"/>
            <a:r>
              <a:rPr lang="nl-NL" dirty="0"/>
              <a:t>Klik hier om hoofdtekststijlen te bewerken</a:t>
            </a:r>
          </a:p>
        </p:txBody>
      </p:sp>
      <p:sp>
        <p:nvSpPr>
          <p:cNvPr id="4" name="Tijdelijke aanduiding voor inhoud 3"/>
          <p:cNvSpPr>
            <a:spLocks noGrp="1"/>
          </p:cNvSpPr>
          <p:nvPr>
            <p:ph sz="half" idx="2"/>
          </p:nvPr>
        </p:nvSpPr>
        <p:spPr>
          <a:xfrm>
            <a:off x="1593851" y="2514707"/>
            <a:ext cx="4815840" cy="3657493"/>
          </a:xfrm>
        </p:spPr>
        <p:txBody>
          <a:bodyPr>
            <a:normAutofit/>
          </a:bodyPr>
          <a:lstStyle>
            <a:lvl1pPr latinLnBrk="0">
              <a:defRPr lang="nl-NL" sz="2400"/>
            </a:lvl1pPr>
            <a:lvl2pPr latinLnBrk="0">
              <a:defRPr lang="nl-NL" sz="2000"/>
            </a:lvl2pPr>
            <a:lvl3pPr latinLnBrk="0">
              <a:defRPr lang="nl-NL" sz="1800"/>
            </a:lvl3pPr>
            <a:lvl4pPr latinLnBrk="0">
              <a:defRPr lang="nl-NL" sz="1600"/>
            </a:lvl4pPr>
            <a:lvl5pPr latinLnBrk="0">
              <a:defRPr lang="nl-NL" sz="1600"/>
            </a:lvl5pPr>
            <a:lvl6pPr latinLnBrk="0">
              <a:defRPr lang="nl-NL" sz="1600"/>
            </a:lvl6pPr>
            <a:lvl7pPr latinLnBrk="0">
              <a:defRPr lang="nl-NL" sz="1600"/>
            </a:lvl7pPr>
            <a:lvl8pPr latinLnBrk="0">
              <a:defRPr lang="nl-NL" sz="1600" baseline="0"/>
            </a:lvl8pPr>
            <a:lvl9pPr latinLnBrk="0">
              <a:defRPr lang="nl-NL" sz="1600" baseline="0"/>
            </a:lvl9pPr>
          </a:lstStyle>
          <a:p>
            <a:pPr lvl="0"/>
            <a:r>
              <a:rPr lang="nl-NL" dirty="0"/>
              <a:t>Klik hier om hoofdtekststijlen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9057" y="1499616"/>
            <a:ext cx="4820143" cy="938784"/>
          </a:xfrm>
        </p:spPr>
        <p:txBody>
          <a:bodyPr anchor="b">
            <a:noAutofit/>
          </a:bodyPr>
          <a:lstStyle>
            <a:lvl1pPr marL="0" indent="0" latinLnBrk="0">
              <a:spcBef>
                <a:spcPts val="0"/>
              </a:spcBef>
              <a:buNone/>
              <a:defRPr lang="nl-NL" sz="2400" b="0" cap="all" baseline="0"/>
            </a:lvl1pPr>
            <a:lvl2pPr marL="457200" indent="0" latinLnBrk="0">
              <a:buNone/>
              <a:defRPr lang="nl-NL" sz="2000" b="1"/>
            </a:lvl2pPr>
            <a:lvl3pPr marL="914400" indent="0" latinLnBrk="0">
              <a:buNone/>
              <a:defRPr lang="nl-NL" sz="1800" b="1"/>
            </a:lvl3pPr>
            <a:lvl4pPr marL="1371600" indent="0" latinLnBrk="0">
              <a:buNone/>
              <a:defRPr lang="nl-NL" sz="1600" b="1"/>
            </a:lvl4pPr>
            <a:lvl5pPr marL="1828800" indent="0" latinLnBrk="0">
              <a:buNone/>
              <a:defRPr lang="nl-NL" sz="1600" b="1"/>
            </a:lvl5pPr>
            <a:lvl6pPr marL="2286000" indent="0" latinLnBrk="0">
              <a:buNone/>
              <a:defRPr lang="nl-NL" sz="1600" b="1"/>
            </a:lvl6pPr>
            <a:lvl7pPr marL="2743200" indent="0" latinLnBrk="0">
              <a:buNone/>
              <a:defRPr lang="nl-NL" sz="1600" b="1"/>
            </a:lvl7pPr>
            <a:lvl8pPr marL="3200400" indent="0" latinLnBrk="0">
              <a:buNone/>
              <a:defRPr lang="nl-NL" sz="1600" b="1"/>
            </a:lvl8pPr>
            <a:lvl9pPr marL="3657600" indent="0" latinLnBrk="0">
              <a:buNone/>
              <a:defRPr lang="nl-NL" sz="1600" b="1"/>
            </a:lvl9pPr>
          </a:lstStyle>
          <a:p>
            <a:pPr lvl="0"/>
            <a:r>
              <a:rPr lang="nl-NL" dirty="0"/>
              <a:t>Klik hier om hoofdtekststijlen te bewerken</a:t>
            </a:r>
          </a:p>
        </p:txBody>
      </p:sp>
      <p:sp>
        <p:nvSpPr>
          <p:cNvPr id="6" name="Tijdelijke aanduiding voor inhoud 5"/>
          <p:cNvSpPr>
            <a:spLocks noGrp="1"/>
          </p:cNvSpPr>
          <p:nvPr>
            <p:ph sz="quarter" idx="4"/>
          </p:nvPr>
        </p:nvSpPr>
        <p:spPr>
          <a:xfrm>
            <a:off x="6559057" y="2514600"/>
            <a:ext cx="4820143" cy="3655568"/>
          </a:xfrm>
        </p:spPr>
        <p:txBody>
          <a:bodyPr>
            <a:normAutofit/>
          </a:bodyPr>
          <a:lstStyle>
            <a:lvl1pPr latinLnBrk="0">
              <a:defRPr lang="nl-NL" sz="2400"/>
            </a:lvl1pPr>
            <a:lvl2pPr latinLnBrk="0">
              <a:defRPr lang="nl-NL" sz="2000"/>
            </a:lvl2pPr>
            <a:lvl3pPr latinLnBrk="0">
              <a:defRPr lang="nl-NL" sz="1800"/>
            </a:lvl3pPr>
            <a:lvl4pPr latinLnBrk="0">
              <a:defRPr lang="nl-NL" sz="1600"/>
            </a:lvl4pPr>
            <a:lvl5pPr latinLnBrk="0">
              <a:defRPr lang="nl-NL" sz="1600"/>
            </a:lvl5pPr>
            <a:lvl6pPr latinLnBrk="0">
              <a:defRPr lang="nl-NL" sz="1600"/>
            </a:lvl6pPr>
            <a:lvl7pPr latinLnBrk="0">
              <a:defRPr lang="nl-NL" sz="1600"/>
            </a:lvl7pPr>
            <a:lvl8pPr latinLnBrk="0">
              <a:defRPr lang="nl-NL" sz="1600"/>
            </a:lvl8pPr>
            <a:lvl9pPr latinLnBrk="0">
              <a:defRPr lang="nl-NL" sz="1600"/>
            </a:lvl9pPr>
          </a:lstStyle>
          <a:p>
            <a:pPr lvl="0"/>
            <a:r>
              <a:rPr lang="nl-NL" dirty="0"/>
              <a:t>Klik hier om hoofdtekststijlen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p:cNvSpPr>
            <a:spLocks noGrp="1"/>
          </p:cNvSpPr>
          <p:nvPr>
            <p:ph type="dt" sz="half" idx="10"/>
          </p:nvPr>
        </p:nvSpPr>
        <p:spPr/>
        <p:txBody>
          <a:bodyPr/>
          <a:lstStyle/>
          <a:p>
            <a:fld id="{C2C6F8EA-316C-41DE-B9A4-EDCC3A85ED9A}" type="datetimeFigureOut">
              <a:rPr lang="fr-FR">
                <a:solidFill>
                  <a:srgbClr val="465562">
                    <a:lumMod val="60000"/>
                    <a:lumOff val="40000"/>
                  </a:srgbClr>
                </a:solidFill>
              </a:rPr>
              <a:pPr/>
              <a:t>15/09/2020</a:t>
            </a:fld>
            <a:endParaRPr dirty="0">
              <a:solidFill>
                <a:srgbClr val="465562">
                  <a:lumMod val="60000"/>
                  <a:lumOff val="40000"/>
                </a:srgbClr>
              </a:solidFill>
            </a:endParaRPr>
          </a:p>
        </p:txBody>
      </p:sp>
      <p:sp>
        <p:nvSpPr>
          <p:cNvPr id="8" name="Tijdelijke aanduiding voor voettekst 7"/>
          <p:cNvSpPr>
            <a:spLocks noGrp="1"/>
          </p:cNvSpPr>
          <p:nvPr>
            <p:ph type="ftr" sz="quarter" idx="11"/>
          </p:nvPr>
        </p:nvSpPr>
        <p:spPr/>
        <p:txBody>
          <a:bodyPr/>
          <a:lstStyle/>
          <a:p>
            <a:endParaRPr dirty="0">
              <a:solidFill>
                <a:srgbClr val="465562">
                  <a:lumMod val="60000"/>
                  <a:lumOff val="40000"/>
                </a:srgbClr>
              </a:solidFill>
            </a:endParaRPr>
          </a:p>
        </p:txBody>
      </p:sp>
      <p:sp>
        <p:nvSpPr>
          <p:cNvPr id="9" name="Tijdelijke aanduiding voor dianummer 8"/>
          <p:cNvSpPr>
            <a:spLocks noGrp="1"/>
          </p:cNvSpPr>
          <p:nvPr>
            <p:ph type="sldNum" sz="quarter" idx="12"/>
          </p:nvPr>
        </p:nvSpPr>
        <p:spPr/>
        <p:txBody>
          <a:bodyPr/>
          <a:lstStyle/>
          <a:p>
            <a:fld id="{7DC1BBB0-96F0-4077-A278-0F3FB5C104D3}" type="slidenum">
              <a:rPr smtClean="0">
                <a:solidFill>
                  <a:srgbClr val="465562">
                    <a:lumMod val="60000"/>
                    <a:lumOff val="40000"/>
                  </a:srgbClr>
                </a:solidFill>
              </a:rPr>
              <a:pPr/>
              <a:t>‹N°›</a:t>
            </a:fld>
            <a:endParaRPr dirty="0">
              <a:solidFill>
                <a:srgbClr val="465562">
                  <a:lumMod val="60000"/>
                  <a:lumOff val="40000"/>
                </a:srgbClr>
              </a:solidFill>
            </a:endParaRPr>
          </a:p>
        </p:txBody>
      </p:sp>
    </p:spTree>
    <p:extLst>
      <p:ext uri="{BB962C8B-B14F-4D97-AF65-F5344CB8AC3E}">
        <p14:creationId xmlns:p14="http://schemas.microsoft.com/office/powerpoint/2010/main" val="203501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hier om de hoofdtitelstijl te bewerken</a:t>
            </a:r>
          </a:p>
        </p:txBody>
      </p:sp>
      <p:sp>
        <p:nvSpPr>
          <p:cNvPr id="3" name="Tijdelijke aanduiding voor datum 2"/>
          <p:cNvSpPr>
            <a:spLocks noGrp="1"/>
          </p:cNvSpPr>
          <p:nvPr>
            <p:ph type="dt" sz="half" idx="10"/>
          </p:nvPr>
        </p:nvSpPr>
        <p:spPr/>
        <p:txBody>
          <a:bodyPr/>
          <a:lstStyle/>
          <a:p>
            <a:fld id="{C2C6F8EA-316C-41DE-B9A4-EDCC3A85ED9A}" type="datetimeFigureOut">
              <a:rPr lang="fr-FR">
                <a:solidFill>
                  <a:srgbClr val="465562">
                    <a:lumMod val="60000"/>
                    <a:lumOff val="40000"/>
                  </a:srgbClr>
                </a:solidFill>
              </a:rPr>
              <a:pPr/>
              <a:t>15/09/2020</a:t>
            </a:fld>
            <a:endParaRPr dirty="0">
              <a:solidFill>
                <a:srgbClr val="465562">
                  <a:lumMod val="60000"/>
                  <a:lumOff val="40000"/>
                </a:srgbClr>
              </a:solidFill>
            </a:endParaRPr>
          </a:p>
        </p:txBody>
      </p:sp>
      <p:sp>
        <p:nvSpPr>
          <p:cNvPr id="4" name="Tijdelijke aanduiding voor voettekst 3"/>
          <p:cNvSpPr>
            <a:spLocks noGrp="1"/>
          </p:cNvSpPr>
          <p:nvPr>
            <p:ph type="ftr" sz="quarter" idx="11"/>
          </p:nvPr>
        </p:nvSpPr>
        <p:spPr/>
        <p:txBody>
          <a:bodyPr/>
          <a:lstStyle/>
          <a:p>
            <a:endParaRPr dirty="0">
              <a:solidFill>
                <a:srgbClr val="465562">
                  <a:lumMod val="60000"/>
                  <a:lumOff val="40000"/>
                </a:srgbClr>
              </a:solidFill>
            </a:endParaRPr>
          </a:p>
        </p:txBody>
      </p:sp>
      <p:sp>
        <p:nvSpPr>
          <p:cNvPr id="5" name="Tijdelijke aanduiding voor dianummer 4"/>
          <p:cNvSpPr>
            <a:spLocks noGrp="1"/>
          </p:cNvSpPr>
          <p:nvPr>
            <p:ph type="sldNum" sz="quarter" idx="12"/>
          </p:nvPr>
        </p:nvSpPr>
        <p:spPr/>
        <p:txBody>
          <a:bodyPr/>
          <a:lstStyle/>
          <a:p>
            <a:fld id="{7DC1BBB0-96F0-4077-A278-0F3FB5C104D3}" type="slidenum">
              <a:rPr smtClean="0">
                <a:solidFill>
                  <a:srgbClr val="465562">
                    <a:lumMod val="60000"/>
                    <a:lumOff val="40000"/>
                  </a:srgbClr>
                </a:solidFill>
              </a:rPr>
              <a:pPr/>
              <a:t>‹N°›</a:t>
            </a:fld>
            <a:endParaRPr dirty="0">
              <a:solidFill>
                <a:srgbClr val="465562">
                  <a:lumMod val="60000"/>
                  <a:lumOff val="40000"/>
                </a:srgbClr>
              </a:solidFill>
            </a:endParaRPr>
          </a:p>
        </p:txBody>
      </p:sp>
    </p:spTree>
    <p:extLst>
      <p:ext uri="{BB962C8B-B14F-4D97-AF65-F5344CB8AC3E}">
        <p14:creationId xmlns:p14="http://schemas.microsoft.com/office/powerpoint/2010/main" val="299810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hthoek 4"/>
          <p:cNvSpPr/>
          <p:nvPr/>
        </p:nvSpPr>
        <p:spPr>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6" name="Rechthoek 5"/>
          <p:cNvSpPr/>
          <p:nvPr/>
        </p:nvSpPr>
        <p:spPr>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cxnSp>
        <p:nvCxnSpPr>
          <p:cNvPr id="7" name="Rechte verbindingslijn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hthoek 7"/>
          <p:cNvSpPr/>
          <p:nvPr/>
        </p:nvSpPr>
        <p:spPr>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9" name="Rechthoek 8"/>
          <p:cNvSpPr/>
          <p:nvPr/>
        </p:nvSpPr>
        <p:spPr>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2" name="Tijdelijke aanduiding voor datum 1"/>
          <p:cNvSpPr>
            <a:spLocks noGrp="1"/>
          </p:cNvSpPr>
          <p:nvPr>
            <p:ph type="dt" sz="half" idx="10"/>
          </p:nvPr>
        </p:nvSpPr>
        <p:spPr/>
        <p:txBody>
          <a:bodyPr/>
          <a:lstStyle/>
          <a:p>
            <a:fld id="{C2C6F8EA-316C-41DE-B9A4-EDCC3A85ED9A}" type="datetimeFigureOut">
              <a:rPr lang="fr-FR">
                <a:solidFill>
                  <a:srgbClr val="465562">
                    <a:lumMod val="60000"/>
                    <a:lumOff val="40000"/>
                  </a:srgbClr>
                </a:solidFill>
              </a:rPr>
              <a:pPr/>
              <a:t>15/09/2020</a:t>
            </a:fld>
            <a:endParaRPr dirty="0">
              <a:solidFill>
                <a:srgbClr val="465562">
                  <a:lumMod val="60000"/>
                  <a:lumOff val="40000"/>
                </a:srgbClr>
              </a:solidFill>
            </a:endParaRPr>
          </a:p>
        </p:txBody>
      </p:sp>
      <p:sp>
        <p:nvSpPr>
          <p:cNvPr id="3" name="Tijdelijke aanduiding voor voettekst 2"/>
          <p:cNvSpPr>
            <a:spLocks noGrp="1"/>
          </p:cNvSpPr>
          <p:nvPr>
            <p:ph type="ftr" sz="quarter" idx="11"/>
          </p:nvPr>
        </p:nvSpPr>
        <p:spPr/>
        <p:txBody>
          <a:bodyPr/>
          <a:lstStyle/>
          <a:p>
            <a:endParaRPr dirty="0">
              <a:solidFill>
                <a:srgbClr val="465562">
                  <a:lumMod val="60000"/>
                  <a:lumOff val="40000"/>
                </a:srgbClr>
              </a:solidFill>
            </a:endParaRPr>
          </a:p>
        </p:txBody>
      </p:sp>
      <p:sp>
        <p:nvSpPr>
          <p:cNvPr id="4" name="Tijdelijke aanduiding voor dianummer 3"/>
          <p:cNvSpPr>
            <a:spLocks noGrp="1"/>
          </p:cNvSpPr>
          <p:nvPr>
            <p:ph type="sldNum" sz="quarter" idx="12"/>
          </p:nvPr>
        </p:nvSpPr>
        <p:spPr/>
        <p:txBody>
          <a:bodyPr/>
          <a:lstStyle>
            <a:lvl1pPr latinLnBrk="0">
              <a:defRPr lang="nl-NL">
                <a:solidFill>
                  <a:schemeClr val="bg1"/>
                </a:solidFill>
              </a:defRPr>
            </a:lvl1pPr>
          </a:lstStyle>
          <a:p>
            <a:fld id="{7DC1BBB0-96F0-4077-A278-0F3FB5C104D3}" type="slidenum">
              <a:rPr smtClean="0">
                <a:solidFill>
                  <a:srgbClr val="FFFFFF"/>
                </a:solidFill>
              </a:rPr>
              <a:pPr/>
              <a:t>‹N°›</a:t>
            </a:fld>
            <a:endParaRPr dirty="0">
              <a:solidFill>
                <a:srgbClr val="FFFFFF"/>
              </a:solidFill>
            </a:endParaRPr>
          </a:p>
        </p:txBody>
      </p:sp>
    </p:spTree>
    <p:extLst>
      <p:ext uri="{BB962C8B-B14F-4D97-AF65-F5344CB8AC3E}">
        <p14:creationId xmlns:p14="http://schemas.microsoft.com/office/powerpoint/2010/main" val="16159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p:cNvSpPr/>
          <p:nvPr/>
        </p:nvSpPr>
        <p:spPr>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9" name="Rechthoek 8"/>
          <p:cNvSpPr/>
          <p:nvPr/>
        </p:nvSpPr>
        <p:spPr>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cxnSp>
        <p:nvCxnSpPr>
          <p:cNvPr id="10" name="Rechte verbindingslijn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hthoek 10"/>
          <p:cNvSpPr/>
          <p:nvPr/>
        </p:nvSpPr>
        <p:spPr>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2" name="Titel 1"/>
          <p:cNvSpPr>
            <a:spLocks noGrp="1"/>
          </p:cNvSpPr>
          <p:nvPr>
            <p:ph type="title"/>
          </p:nvPr>
        </p:nvSpPr>
        <p:spPr bwMode="white">
          <a:xfrm>
            <a:off x="1074520" y="381000"/>
            <a:ext cx="3294280" cy="1371600"/>
          </a:xfrm>
        </p:spPr>
        <p:txBody>
          <a:bodyPr anchor="b">
            <a:normAutofit/>
          </a:bodyPr>
          <a:lstStyle>
            <a:lvl1pPr algn="l" latinLnBrk="0">
              <a:defRPr lang="nl-NL" sz="2800" b="0" cap="all" baseline="0">
                <a:solidFill>
                  <a:schemeClr val="bg1"/>
                </a:solidFill>
              </a:defRPr>
            </a:lvl1pPr>
          </a:lstStyle>
          <a:p>
            <a:r>
              <a:rPr lang="nl-NL" dirty="0"/>
              <a:t>Klik hier om de hoofdtitelstijl te bewerken</a:t>
            </a:r>
          </a:p>
        </p:txBody>
      </p:sp>
      <p:sp>
        <p:nvSpPr>
          <p:cNvPr id="3" name="Tijdelijke aanduiding voor inhoud 2"/>
          <p:cNvSpPr>
            <a:spLocks noGrp="1"/>
          </p:cNvSpPr>
          <p:nvPr>
            <p:ph idx="1"/>
          </p:nvPr>
        </p:nvSpPr>
        <p:spPr>
          <a:xfrm>
            <a:off x="5181600" y="482600"/>
            <a:ext cx="6197600" cy="5689600"/>
          </a:xfrm>
        </p:spPr>
        <p:txBody>
          <a:bodyPr>
            <a:normAutofit/>
          </a:bodyPr>
          <a:lstStyle>
            <a:lvl1pPr latinLnBrk="0">
              <a:defRPr lang="nl-NL" sz="2800"/>
            </a:lvl1pPr>
            <a:lvl2pPr latinLnBrk="0">
              <a:defRPr lang="nl-NL" sz="2400"/>
            </a:lvl2pPr>
            <a:lvl3pPr latinLnBrk="0">
              <a:defRPr lang="nl-NL" sz="2000"/>
            </a:lvl3pPr>
            <a:lvl4pPr latinLnBrk="0">
              <a:defRPr lang="nl-NL" sz="1800"/>
            </a:lvl4pPr>
            <a:lvl5pPr latinLnBrk="0">
              <a:defRPr lang="nl-NL" sz="1800"/>
            </a:lvl5pPr>
            <a:lvl6pPr latinLnBrk="0">
              <a:defRPr lang="nl-NL" sz="1800"/>
            </a:lvl6pPr>
            <a:lvl7pPr latinLnBrk="0">
              <a:defRPr lang="nl-NL" sz="1800"/>
            </a:lvl7pPr>
            <a:lvl8pPr latinLnBrk="0">
              <a:defRPr lang="nl-NL" sz="1800" baseline="0"/>
            </a:lvl8pPr>
            <a:lvl9pPr latinLnBrk="0">
              <a:defRPr lang="nl-NL" sz="1800" baseline="0"/>
            </a:lvl9pPr>
          </a:lstStyle>
          <a:p>
            <a:pPr lvl="0"/>
            <a:r>
              <a:rPr lang="nl-NL" dirty="0"/>
              <a:t>Klik hier om hoofdtekststijlen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bwMode="white">
          <a:xfrm>
            <a:off x="1074520" y="1828800"/>
            <a:ext cx="3294280" cy="4343400"/>
          </a:xfrm>
        </p:spPr>
        <p:txBody>
          <a:bodyPr>
            <a:normAutofit/>
          </a:bodyPr>
          <a:lstStyle>
            <a:lvl1pPr marL="0" indent="0" latinLnBrk="0">
              <a:buNone/>
              <a:defRPr lang="nl-NL" sz="2000">
                <a:solidFill>
                  <a:schemeClr val="bg1"/>
                </a:solidFill>
              </a:defRPr>
            </a:lvl1pPr>
            <a:lvl2pPr marL="457200" indent="0" latinLnBrk="0">
              <a:buNone/>
              <a:defRPr lang="nl-NL" sz="1200"/>
            </a:lvl2pPr>
            <a:lvl3pPr marL="914400" indent="0" latinLnBrk="0">
              <a:buNone/>
              <a:defRPr lang="nl-NL" sz="1000"/>
            </a:lvl3pPr>
            <a:lvl4pPr marL="1371600" indent="0" latinLnBrk="0">
              <a:buNone/>
              <a:defRPr lang="nl-NL" sz="900"/>
            </a:lvl4pPr>
            <a:lvl5pPr marL="1828800" indent="0" latinLnBrk="0">
              <a:buNone/>
              <a:defRPr lang="nl-NL" sz="900"/>
            </a:lvl5pPr>
            <a:lvl6pPr marL="2286000" indent="0" latinLnBrk="0">
              <a:buNone/>
              <a:defRPr lang="nl-NL" sz="900"/>
            </a:lvl6pPr>
            <a:lvl7pPr marL="2743200" indent="0" latinLnBrk="0">
              <a:buNone/>
              <a:defRPr lang="nl-NL" sz="900"/>
            </a:lvl7pPr>
            <a:lvl8pPr marL="3200400" indent="0" latinLnBrk="0">
              <a:buNone/>
              <a:defRPr lang="nl-NL" sz="900"/>
            </a:lvl8pPr>
            <a:lvl9pPr marL="3657600" indent="0" latinLnBrk="0">
              <a:buNone/>
              <a:defRPr lang="nl-NL" sz="900"/>
            </a:lvl9pPr>
          </a:lstStyle>
          <a:p>
            <a:pPr lvl="0"/>
            <a:r>
              <a:rPr lang="nl-NL" dirty="0"/>
              <a:t>Klik hier om hoofdtekststijlen te bewerken</a:t>
            </a:r>
          </a:p>
        </p:txBody>
      </p:sp>
      <p:sp>
        <p:nvSpPr>
          <p:cNvPr id="5" name="Tijdelijke aanduiding voor datum 4"/>
          <p:cNvSpPr>
            <a:spLocks noGrp="1"/>
          </p:cNvSpPr>
          <p:nvPr>
            <p:ph type="dt" sz="half" idx="10"/>
          </p:nvPr>
        </p:nvSpPr>
        <p:spPr/>
        <p:txBody>
          <a:bodyPr/>
          <a:lstStyle/>
          <a:p>
            <a:fld id="{C2C6F8EA-316C-41DE-B9A4-EDCC3A85ED9A}" type="datetimeFigureOut">
              <a:rPr lang="fr-FR">
                <a:solidFill>
                  <a:srgbClr val="465562">
                    <a:lumMod val="60000"/>
                    <a:lumOff val="40000"/>
                  </a:srgbClr>
                </a:solidFill>
              </a:rPr>
              <a:pPr/>
              <a:t>15/09/2020</a:t>
            </a:fld>
            <a:endParaRPr dirty="0">
              <a:solidFill>
                <a:srgbClr val="465562">
                  <a:lumMod val="60000"/>
                  <a:lumOff val="40000"/>
                </a:srgbClr>
              </a:solidFill>
            </a:endParaRPr>
          </a:p>
        </p:txBody>
      </p:sp>
      <p:sp>
        <p:nvSpPr>
          <p:cNvPr id="6" name="Tijdelijke aanduiding voor voettekst 5"/>
          <p:cNvSpPr>
            <a:spLocks noGrp="1"/>
          </p:cNvSpPr>
          <p:nvPr>
            <p:ph type="ftr" sz="quarter" idx="11"/>
          </p:nvPr>
        </p:nvSpPr>
        <p:spPr/>
        <p:txBody>
          <a:bodyPr/>
          <a:lstStyle/>
          <a:p>
            <a:endParaRPr dirty="0">
              <a:solidFill>
                <a:srgbClr val="465562">
                  <a:lumMod val="60000"/>
                  <a:lumOff val="40000"/>
                </a:srgbClr>
              </a:solidFill>
            </a:endParaRPr>
          </a:p>
        </p:txBody>
      </p:sp>
      <p:sp>
        <p:nvSpPr>
          <p:cNvPr id="7" name="Tijdelijke aanduiding voor dianummer 6"/>
          <p:cNvSpPr>
            <a:spLocks noGrp="1"/>
          </p:cNvSpPr>
          <p:nvPr>
            <p:ph type="sldNum" sz="quarter" idx="12"/>
          </p:nvPr>
        </p:nvSpPr>
        <p:spPr/>
        <p:txBody>
          <a:bodyPr/>
          <a:lstStyle/>
          <a:p>
            <a:fld id="{7DC1BBB0-96F0-4077-A278-0F3FB5C104D3}" type="slidenum">
              <a:rPr smtClean="0">
                <a:solidFill>
                  <a:srgbClr val="465562">
                    <a:lumMod val="60000"/>
                    <a:lumOff val="40000"/>
                  </a:srgbClr>
                </a:solidFill>
              </a:rPr>
              <a:pPr/>
              <a:t>‹N°›</a:t>
            </a:fld>
            <a:endParaRPr dirty="0">
              <a:solidFill>
                <a:srgbClr val="465562">
                  <a:lumMod val="60000"/>
                  <a:lumOff val="40000"/>
                </a:srgbClr>
              </a:solidFill>
            </a:endParaRPr>
          </a:p>
        </p:txBody>
      </p:sp>
    </p:spTree>
    <p:extLst>
      <p:ext uri="{BB962C8B-B14F-4D97-AF65-F5344CB8AC3E}">
        <p14:creationId xmlns:p14="http://schemas.microsoft.com/office/powerpoint/2010/main" val="34972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D7B339-FAE2-4665-A707-42C0323A31D4}" type="datetimeFigureOut">
              <a:rPr lang="fr-FR" smtClean="0"/>
              <a:t>15/09/2020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807569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hthoek 10"/>
          <p:cNvSpPr/>
          <p:nvPr/>
        </p:nvSpPr>
        <p:spPr>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8" name="Rechthoek 7"/>
          <p:cNvSpPr/>
          <p:nvPr/>
        </p:nvSpPr>
        <p:spPr>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9" name="Rechthoek 8"/>
          <p:cNvSpPr/>
          <p:nvPr/>
        </p:nvSpPr>
        <p:spPr>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2" name="Titel 1"/>
          <p:cNvSpPr>
            <a:spLocks noGrp="1"/>
          </p:cNvSpPr>
          <p:nvPr>
            <p:ph type="title"/>
          </p:nvPr>
        </p:nvSpPr>
        <p:spPr>
          <a:xfrm>
            <a:off x="1074520" y="381000"/>
            <a:ext cx="3294280" cy="1371600"/>
          </a:xfrm>
        </p:spPr>
        <p:txBody>
          <a:bodyPr anchor="b">
            <a:normAutofit/>
          </a:bodyPr>
          <a:lstStyle>
            <a:lvl1pPr algn="l" latinLnBrk="0">
              <a:defRPr lang="nl-NL" sz="2800" b="0" cap="all" baseline="0">
                <a:solidFill>
                  <a:schemeClr val="tx1">
                    <a:lumMod val="75000"/>
                  </a:schemeClr>
                </a:solidFill>
              </a:defRPr>
            </a:lvl1pPr>
          </a:lstStyle>
          <a:p>
            <a:r>
              <a:rPr lang="nl-NL" dirty="0"/>
              <a:t>Klik hier om de hoofdtitelstijl te bewerken</a:t>
            </a:r>
          </a:p>
        </p:txBody>
      </p:sp>
      <p:sp>
        <p:nvSpPr>
          <p:cNvPr id="3" name="Tijdelijke aanduiding voor afbeelding 2"/>
          <p:cNvSpPr>
            <a:spLocks noGrp="1"/>
          </p:cNvSpPr>
          <p:nvPr>
            <p:ph type="pic" idx="1"/>
          </p:nvPr>
        </p:nvSpPr>
        <p:spPr bwMode="auto">
          <a:xfrm>
            <a:off x="5181600" y="482600"/>
            <a:ext cx="6197600" cy="5689600"/>
          </a:xfrm>
          <a:ln w="19050">
            <a:solidFill>
              <a:schemeClr val="bg1"/>
            </a:solidFill>
          </a:ln>
        </p:spPr>
        <p:txBody>
          <a:bodyPr>
            <a:normAutofit/>
          </a:bodyPr>
          <a:lstStyle>
            <a:lvl1pPr marL="0" indent="0" latinLnBrk="0">
              <a:buNone/>
              <a:defRPr lang="nl-NL" sz="2800"/>
            </a:lvl1pPr>
            <a:lvl2pPr marL="457200" indent="0" latinLnBrk="0">
              <a:buNone/>
              <a:defRPr lang="nl-NL" sz="2800"/>
            </a:lvl2pPr>
            <a:lvl3pPr marL="914400" indent="0" latinLnBrk="0">
              <a:buNone/>
              <a:defRPr lang="nl-NL" sz="2400"/>
            </a:lvl3pPr>
            <a:lvl4pPr marL="1371600" indent="0" latinLnBrk="0">
              <a:buNone/>
              <a:defRPr lang="nl-NL" sz="2000"/>
            </a:lvl4pPr>
            <a:lvl5pPr marL="1828800" indent="0" latinLnBrk="0">
              <a:buNone/>
              <a:defRPr lang="nl-NL" sz="2000"/>
            </a:lvl5pPr>
            <a:lvl6pPr marL="2286000" indent="0" latinLnBrk="0">
              <a:buNone/>
              <a:defRPr lang="nl-NL" sz="2000"/>
            </a:lvl6pPr>
            <a:lvl7pPr marL="2743200" indent="0" latinLnBrk="0">
              <a:buNone/>
              <a:defRPr lang="nl-NL" sz="2000"/>
            </a:lvl7pPr>
            <a:lvl8pPr marL="3200400" indent="0" latinLnBrk="0">
              <a:buNone/>
              <a:defRPr lang="nl-NL" sz="2000"/>
            </a:lvl8pPr>
            <a:lvl9pPr marL="3657600" indent="0" latinLnBrk="0">
              <a:buNone/>
              <a:defRPr lang="nl-NL" sz="2000"/>
            </a:lvl9pPr>
          </a:lstStyle>
          <a:p>
            <a:r>
              <a:rPr lang="nl-NL" dirty="0"/>
              <a:t>Klik op het pictogram om een afbeelding toe te voegen</a:t>
            </a:r>
          </a:p>
        </p:txBody>
      </p:sp>
      <p:sp>
        <p:nvSpPr>
          <p:cNvPr id="4" name="Tijdelijke aanduiding voor tekst 3"/>
          <p:cNvSpPr>
            <a:spLocks noGrp="1"/>
          </p:cNvSpPr>
          <p:nvPr>
            <p:ph type="body" sz="half" idx="2"/>
          </p:nvPr>
        </p:nvSpPr>
        <p:spPr>
          <a:xfrm>
            <a:off x="1074520" y="1828800"/>
            <a:ext cx="3294280" cy="4343400"/>
          </a:xfrm>
        </p:spPr>
        <p:txBody>
          <a:bodyPr>
            <a:normAutofit/>
          </a:bodyPr>
          <a:lstStyle>
            <a:lvl1pPr marL="0" indent="0" latinLnBrk="0">
              <a:buNone/>
              <a:defRPr lang="nl-NL" sz="2000">
                <a:solidFill>
                  <a:schemeClr val="tx1"/>
                </a:solidFill>
              </a:defRPr>
            </a:lvl1pPr>
            <a:lvl2pPr marL="457200" indent="0" latinLnBrk="0">
              <a:buNone/>
              <a:defRPr lang="nl-NL" sz="1200"/>
            </a:lvl2pPr>
            <a:lvl3pPr marL="914400" indent="0" latinLnBrk="0">
              <a:buNone/>
              <a:defRPr lang="nl-NL" sz="1000"/>
            </a:lvl3pPr>
            <a:lvl4pPr marL="1371600" indent="0" latinLnBrk="0">
              <a:buNone/>
              <a:defRPr lang="nl-NL" sz="900"/>
            </a:lvl4pPr>
            <a:lvl5pPr marL="1828800" indent="0" latinLnBrk="0">
              <a:buNone/>
              <a:defRPr lang="nl-NL" sz="900"/>
            </a:lvl5pPr>
            <a:lvl6pPr marL="2286000" indent="0" latinLnBrk="0">
              <a:buNone/>
              <a:defRPr lang="nl-NL" sz="900"/>
            </a:lvl6pPr>
            <a:lvl7pPr marL="2743200" indent="0" latinLnBrk="0">
              <a:buNone/>
              <a:defRPr lang="nl-NL" sz="900"/>
            </a:lvl7pPr>
            <a:lvl8pPr marL="3200400" indent="0" latinLnBrk="0">
              <a:buNone/>
              <a:defRPr lang="nl-NL" sz="900"/>
            </a:lvl8pPr>
            <a:lvl9pPr marL="3657600" indent="0" latinLnBrk="0">
              <a:buNone/>
              <a:defRPr lang="nl-NL" sz="900"/>
            </a:lvl9pPr>
          </a:lstStyle>
          <a:p>
            <a:pPr lvl="0"/>
            <a:r>
              <a:rPr lang="nl-NL" dirty="0"/>
              <a:t>Klik hier om hoofdtekststijlen te bewerken</a:t>
            </a:r>
          </a:p>
        </p:txBody>
      </p:sp>
      <p:sp>
        <p:nvSpPr>
          <p:cNvPr id="5" name="Tijdelijke aanduiding voor datum 4"/>
          <p:cNvSpPr>
            <a:spLocks noGrp="1"/>
          </p:cNvSpPr>
          <p:nvPr>
            <p:ph type="dt" sz="half" idx="10"/>
          </p:nvPr>
        </p:nvSpPr>
        <p:spPr/>
        <p:txBody>
          <a:bodyPr/>
          <a:lstStyle/>
          <a:p>
            <a:fld id="{C2C6F8EA-316C-41DE-B9A4-EDCC3A85ED9A}" type="datetimeFigureOut">
              <a:rPr lang="fr-FR">
                <a:solidFill>
                  <a:srgbClr val="465562">
                    <a:lumMod val="60000"/>
                    <a:lumOff val="40000"/>
                  </a:srgbClr>
                </a:solidFill>
              </a:rPr>
              <a:pPr/>
              <a:t>15/09/2020</a:t>
            </a:fld>
            <a:endParaRPr dirty="0">
              <a:solidFill>
                <a:srgbClr val="465562">
                  <a:lumMod val="60000"/>
                  <a:lumOff val="40000"/>
                </a:srgbClr>
              </a:solidFill>
            </a:endParaRPr>
          </a:p>
        </p:txBody>
      </p:sp>
      <p:sp>
        <p:nvSpPr>
          <p:cNvPr id="6" name="Tijdelijke aanduiding voor voettekst 5"/>
          <p:cNvSpPr>
            <a:spLocks noGrp="1"/>
          </p:cNvSpPr>
          <p:nvPr>
            <p:ph type="ftr" sz="quarter" idx="11"/>
          </p:nvPr>
        </p:nvSpPr>
        <p:spPr/>
        <p:txBody>
          <a:bodyPr/>
          <a:lstStyle/>
          <a:p>
            <a:endParaRPr dirty="0">
              <a:solidFill>
                <a:srgbClr val="465562">
                  <a:lumMod val="60000"/>
                  <a:lumOff val="40000"/>
                </a:srgbClr>
              </a:solidFill>
            </a:endParaRPr>
          </a:p>
        </p:txBody>
      </p:sp>
      <p:sp>
        <p:nvSpPr>
          <p:cNvPr id="7" name="Tijdelijke aanduiding voor dianummer 6"/>
          <p:cNvSpPr>
            <a:spLocks noGrp="1"/>
          </p:cNvSpPr>
          <p:nvPr>
            <p:ph type="sldNum" sz="quarter" idx="12"/>
          </p:nvPr>
        </p:nvSpPr>
        <p:spPr/>
        <p:txBody>
          <a:bodyPr/>
          <a:lstStyle/>
          <a:p>
            <a:fld id="{7DC1BBB0-96F0-4077-A278-0F3FB5C104D3}" type="slidenum">
              <a:rPr smtClean="0">
                <a:solidFill>
                  <a:srgbClr val="465562">
                    <a:lumMod val="60000"/>
                    <a:lumOff val="40000"/>
                  </a:srgbClr>
                </a:solidFill>
              </a:rPr>
              <a:pPr/>
              <a:t>‹N°›</a:t>
            </a:fld>
            <a:endParaRPr dirty="0">
              <a:solidFill>
                <a:srgbClr val="465562">
                  <a:lumMod val="60000"/>
                  <a:lumOff val="40000"/>
                </a:srgbClr>
              </a:solidFill>
            </a:endParaRPr>
          </a:p>
        </p:txBody>
      </p:sp>
      <p:cxnSp>
        <p:nvCxnSpPr>
          <p:cNvPr id="10" name="Rechte verbindingslijn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4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hier om de hoofdtitelstijl te bewerken</a:t>
            </a:r>
          </a:p>
        </p:txBody>
      </p:sp>
      <p:sp>
        <p:nvSpPr>
          <p:cNvPr id="3" name="Tijdelijke aanduiding voor verticale tekst 2"/>
          <p:cNvSpPr>
            <a:spLocks noGrp="1"/>
          </p:cNvSpPr>
          <p:nvPr>
            <p:ph type="body" orient="vert" idx="1"/>
          </p:nvPr>
        </p:nvSpPr>
        <p:spPr/>
        <p:txBody>
          <a:bodyPr vert="eaVert"/>
          <a:lstStyle>
            <a:lvl5pPr latinLnBrk="0">
              <a:defRPr lang="nl-NL"/>
            </a:lvl5pPr>
            <a:lvl6pPr latinLnBrk="0">
              <a:defRPr lang="nl-NL"/>
            </a:lvl6pPr>
            <a:lvl7pPr latinLnBrk="0">
              <a:defRPr lang="nl-NL"/>
            </a:lvl7pPr>
            <a:lvl8pPr latinLnBrk="0">
              <a:defRPr lang="nl-NL"/>
            </a:lvl8pPr>
            <a:lvl9pPr latinLnBrk="0">
              <a:defRPr lang="nl-NL"/>
            </a:lvl9pPr>
          </a:lstStyle>
          <a:p>
            <a:pPr lvl="0"/>
            <a:r>
              <a:rPr lang="nl-NL" dirty="0"/>
              <a:t>Klik hier om hoofdtekststijlen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C2C6F8EA-316C-41DE-B9A4-EDCC3A85ED9A}" type="datetimeFigureOut">
              <a:rPr lang="fr-FR">
                <a:solidFill>
                  <a:srgbClr val="465562">
                    <a:lumMod val="60000"/>
                    <a:lumOff val="40000"/>
                  </a:srgbClr>
                </a:solidFill>
              </a:rPr>
              <a:pPr/>
              <a:t>15/09/2020</a:t>
            </a:fld>
            <a:endParaRPr dirty="0">
              <a:solidFill>
                <a:srgbClr val="465562">
                  <a:lumMod val="60000"/>
                  <a:lumOff val="40000"/>
                </a:srgbClr>
              </a:solidFill>
            </a:endParaRPr>
          </a:p>
        </p:txBody>
      </p:sp>
      <p:sp>
        <p:nvSpPr>
          <p:cNvPr id="5" name="Tijdelijke aanduiding voor voettekst 4"/>
          <p:cNvSpPr>
            <a:spLocks noGrp="1"/>
          </p:cNvSpPr>
          <p:nvPr>
            <p:ph type="ftr" sz="quarter" idx="11"/>
          </p:nvPr>
        </p:nvSpPr>
        <p:spPr/>
        <p:txBody>
          <a:bodyPr/>
          <a:lstStyle/>
          <a:p>
            <a:endParaRPr dirty="0">
              <a:solidFill>
                <a:srgbClr val="465562">
                  <a:lumMod val="60000"/>
                  <a:lumOff val="40000"/>
                </a:srgbClr>
              </a:solidFill>
            </a:endParaRPr>
          </a:p>
        </p:txBody>
      </p:sp>
      <p:sp>
        <p:nvSpPr>
          <p:cNvPr id="6" name="Tijdelijke aanduiding voor dianummer 5"/>
          <p:cNvSpPr>
            <a:spLocks noGrp="1"/>
          </p:cNvSpPr>
          <p:nvPr>
            <p:ph type="sldNum" sz="quarter" idx="12"/>
          </p:nvPr>
        </p:nvSpPr>
        <p:spPr/>
        <p:txBody>
          <a:bodyPr/>
          <a:lstStyle/>
          <a:p>
            <a:fld id="{7DC1BBB0-96F0-4077-A278-0F3FB5C104D3}" type="slidenum">
              <a:rPr smtClean="0">
                <a:solidFill>
                  <a:srgbClr val="465562">
                    <a:lumMod val="60000"/>
                    <a:lumOff val="40000"/>
                  </a:srgbClr>
                </a:solidFill>
              </a:rPr>
              <a:pPr/>
              <a:t>‹N°›</a:t>
            </a:fld>
            <a:endParaRPr dirty="0">
              <a:solidFill>
                <a:srgbClr val="465562">
                  <a:lumMod val="60000"/>
                  <a:lumOff val="40000"/>
                </a:srgbClr>
              </a:solidFill>
            </a:endParaRPr>
          </a:p>
        </p:txBody>
      </p:sp>
    </p:spTree>
    <p:extLst>
      <p:ext uri="{BB962C8B-B14F-4D97-AF65-F5344CB8AC3E}">
        <p14:creationId xmlns:p14="http://schemas.microsoft.com/office/powerpoint/2010/main" val="267050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hthoek 6"/>
          <p:cNvSpPr/>
          <p:nvPr/>
        </p:nvSpPr>
        <p:spPr>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8" name="Rechthoek 7"/>
          <p:cNvSpPr/>
          <p:nvPr/>
        </p:nvSpPr>
        <p:spPr>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9" name="Rechthoek 8"/>
          <p:cNvSpPr/>
          <p:nvPr/>
        </p:nvSpPr>
        <p:spPr>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10" name="Rechthoek 9"/>
          <p:cNvSpPr/>
          <p:nvPr/>
        </p:nvSpPr>
        <p:spPr>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solidFill>
                <a:srgbClr val="FFFFFF"/>
              </a:solidFill>
            </a:endParaRPr>
          </a:p>
        </p:txBody>
      </p:sp>
      <p:cxnSp>
        <p:nvCxnSpPr>
          <p:cNvPr id="11" name="Rechte verbindingslijn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nl-NL" sz="1800" dirty="0">
              <a:solidFill>
                <a:srgbClr val="465562"/>
              </a:solidFill>
            </a:endParaRPr>
          </a:p>
        </p:txBody>
      </p:sp>
      <p:cxnSp>
        <p:nvCxnSpPr>
          <p:cNvPr id="14" name="Rechte verbindingslijn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e titel 1"/>
          <p:cNvSpPr>
            <a:spLocks noGrp="1"/>
          </p:cNvSpPr>
          <p:nvPr>
            <p:ph type="title" orient="vert"/>
          </p:nvPr>
        </p:nvSpPr>
        <p:spPr>
          <a:xfrm>
            <a:off x="9602112" y="685800"/>
            <a:ext cx="1787992" cy="5486400"/>
          </a:xfrm>
        </p:spPr>
        <p:txBody>
          <a:bodyPr vert="eaVert"/>
          <a:lstStyle/>
          <a:p>
            <a:r>
              <a:rPr lang="nl-NL" dirty="0"/>
              <a:t>Klik hier om de hoofdtitelstijl te bewerken</a:t>
            </a:r>
          </a:p>
        </p:txBody>
      </p:sp>
      <p:sp>
        <p:nvSpPr>
          <p:cNvPr id="3" name="Tijdelijke aanduiding voor verticale tekst 2"/>
          <p:cNvSpPr>
            <a:spLocks noGrp="1"/>
          </p:cNvSpPr>
          <p:nvPr>
            <p:ph type="body" orient="vert" idx="1"/>
          </p:nvPr>
        </p:nvSpPr>
        <p:spPr>
          <a:xfrm>
            <a:off x="1599030" y="685800"/>
            <a:ext cx="7850643" cy="5486400"/>
          </a:xfrm>
        </p:spPr>
        <p:txBody>
          <a:bodyPr vert="eaVert"/>
          <a:lstStyle/>
          <a:p>
            <a:pPr lvl="0"/>
            <a:r>
              <a:rPr lang="nl-NL" dirty="0"/>
              <a:t>Klik hier om hoofdtekststijlen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C2C6F8EA-316C-41DE-B9A4-EDCC3A85ED9A}" type="datetimeFigureOut">
              <a:rPr lang="fr-FR">
                <a:solidFill>
                  <a:srgbClr val="465562">
                    <a:lumMod val="60000"/>
                    <a:lumOff val="40000"/>
                  </a:srgbClr>
                </a:solidFill>
              </a:rPr>
              <a:pPr/>
              <a:t>15/09/2020</a:t>
            </a:fld>
            <a:endParaRPr dirty="0">
              <a:solidFill>
                <a:srgbClr val="465562">
                  <a:lumMod val="60000"/>
                  <a:lumOff val="40000"/>
                </a:srgbClr>
              </a:solidFill>
            </a:endParaRPr>
          </a:p>
        </p:txBody>
      </p:sp>
      <p:sp>
        <p:nvSpPr>
          <p:cNvPr id="5" name="Tijdelijke aanduiding voor voettekst 4"/>
          <p:cNvSpPr>
            <a:spLocks noGrp="1"/>
          </p:cNvSpPr>
          <p:nvPr>
            <p:ph type="ftr" sz="quarter" idx="11"/>
          </p:nvPr>
        </p:nvSpPr>
        <p:spPr/>
        <p:txBody>
          <a:bodyPr/>
          <a:lstStyle/>
          <a:p>
            <a:endParaRPr dirty="0">
              <a:solidFill>
                <a:srgbClr val="465562">
                  <a:lumMod val="60000"/>
                  <a:lumOff val="40000"/>
                </a:srgbClr>
              </a:solidFill>
            </a:endParaRPr>
          </a:p>
        </p:txBody>
      </p:sp>
      <p:sp>
        <p:nvSpPr>
          <p:cNvPr id="6" name="Tijdelijke aanduiding voor dianummer 5"/>
          <p:cNvSpPr>
            <a:spLocks noGrp="1"/>
          </p:cNvSpPr>
          <p:nvPr>
            <p:ph type="sldNum" sz="quarter" idx="12"/>
          </p:nvPr>
        </p:nvSpPr>
        <p:spPr/>
        <p:txBody>
          <a:bodyPr/>
          <a:lstStyle/>
          <a:p>
            <a:fld id="{7DC1BBB0-96F0-4077-A278-0F3FB5C104D3}" type="slidenum">
              <a:rPr smtClean="0">
                <a:solidFill>
                  <a:srgbClr val="465562">
                    <a:lumMod val="60000"/>
                    <a:lumOff val="40000"/>
                  </a:srgbClr>
                </a:solidFill>
              </a:rPr>
              <a:pPr/>
              <a:t>‹N°›</a:t>
            </a:fld>
            <a:endParaRPr dirty="0">
              <a:solidFill>
                <a:srgbClr val="465562">
                  <a:lumMod val="60000"/>
                  <a:lumOff val="40000"/>
                </a:srgbClr>
              </a:solidFill>
            </a:endParaRPr>
          </a:p>
        </p:txBody>
      </p:sp>
    </p:spTree>
    <p:extLst>
      <p:ext uri="{BB962C8B-B14F-4D97-AF65-F5344CB8AC3E}">
        <p14:creationId xmlns:p14="http://schemas.microsoft.com/office/powerpoint/2010/main" val="390221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AD7B339-FAE2-4665-A707-42C0323A31D4}" type="datetimeFigureOut">
              <a:rPr lang="fr-FR" smtClean="0"/>
              <a:t>15/09/2020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13240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D7B339-FAE2-4665-A707-42C0323A31D4}" type="datetimeFigureOut">
              <a:rPr lang="fr-FR" smtClean="0"/>
              <a:t>15/09/2020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291816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D7B339-FAE2-4665-A707-42C0323A31D4}" type="datetimeFigureOut">
              <a:rPr lang="fr-FR" smtClean="0"/>
              <a:t>15/09/2020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362491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AD7B339-FAE2-4665-A707-42C0323A31D4}" type="datetimeFigureOut">
              <a:rPr lang="fr-FR" smtClean="0"/>
              <a:t>15/09/2020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6011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D7B339-FAE2-4665-A707-42C0323A31D4}" type="datetimeFigureOut">
              <a:rPr lang="fr-FR" smtClean="0"/>
              <a:t>15/09/2020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252035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D7B339-FAE2-4665-A707-42C0323A31D4}" type="datetimeFigureOut">
              <a:rPr lang="fr-FR" smtClean="0"/>
              <a:t>15/09/2020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41491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D7B339-FAE2-4665-A707-42C0323A31D4}" type="datetimeFigureOut">
              <a:rPr lang="fr-FR" smtClean="0"/>
              <a:t>15/09/2020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E6CC25-BF01-4150-A034-70E5A638795A}" type="slidenum">
              <a:rPr lang="fr-FR" smtClean="0"/>
              <a:t>‹N°›</a:t>
            </a:fld>
            <a:endParaRPr lang="fr-FR"/>
          </a:p>
        </p:txBody>
      </p:sp>
    </p:spTree>
    <p:extLst>
      <p:ext uri="{BB962C8B-B14F-4D97-AF65-F5344CB8AC3E}">
        <p14:creationId xmlns:p14="http://schemas.microsoft.com/office/powerpoint/2010/main" val="86624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7B339-FAE2-4665-A707-42C0323A31D4}" type="datetimeFigureOut">
              <a:rPr lang="fr-FR" smtClean="0"/>
              <a:t>15/09/2020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6CC25-BF01-4150-A034-70E5A638795A}" type="slidenum">
              <a:rPr lang="fr-FR" smtClean="0"/>
              <a:t>‹N°›</a:t>
            </a:fld>
            <a:endParaRPr lang="fr-FR"/>
          </a:p>
        </p:txBody>
      </p:sp>
    </p:spTree>
    <p:extLst>
      <p:ext uri="{BB962C8B-B14F-4D97-AF65-F5344CB8AC3E}">
        <p14:creationId xmlns:p14="http://schemas.microsoft.com/office/powerpoint/2010/main" val="248410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8" name="Rechthoek 7"/>
          <p:cNvSpPr/>
          <p:nvPr/>
        </p:nvSpPr>
        <p:spPr>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9" name="Rechthoek 8"/>
          <p:cNvSpPr/>
          <p:nvPr/>
        </p:nvSpPr>
        <p:spPr>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nl-NL" sz="1800" dirty="0">
              <a:solidFill>
                <a:srgbClr val="FFFFFF"/>
              </a:solidFill>
            </a:endParaRPr>
          </a:p>
        </p:txBody>
      </p:sp>
      <p:sp>
        <p:nvSpPr>
          <p:cNvPr id="13" name="Rechthoek 12"/>
          <p:cNvSpPr/>
          <p:nvPr/>
        </p:nvSpPr>
        <p:spPr>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solidFill>
                <a:srgbClr val="FFFFFF"/>
              </a:solidFill>
            </a:endParaRPr>
          </a:p>
        </p:txBody>
      </p:sp>
      <p:cxnSp>
        <p:nvCxnSpPr>
          <p:cNvPr id="14" name="Rechte verbindingslijn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nl-NL" sz="1800" dirty="0">
              <a:solidFill>
                <a:srgbClr val="465562"/>
              </a:solidFill>
            </a:endParaRPr>
          </a:p>
        </p:txBody>
      </p:sp>
      <p:cxnSp>
        <p:nvCxnSpPr>
          <p:cNvPr id="16" name="Rechte verbindingslijn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jdelijke aanduiding voor titel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nl-NL" dirty="0"/>
              <a:t>Klik hier om de hoofdtitelstijl te bewerken</a:t>
            </a:r>
          </a:p>
        </p:txBody>
      </p:sp>
      <p:sp>
        <p:nvSpPr>
          <p:cNvPr id="3" name="Tijdelijke aanduiding voor tekst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nl-NL" dirty="0"/>
              <a:t>Klik hier om hoofdtekststijlen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latinLnBrk="0">
              <a:defRPr lang="nl-NL" sz="1200" cap="all" baseline="0">
                <a:solidFill>
                  <a:schemeClr val="tx1">
                    <a:lumMod val="60000"/>
                    <a:lumOff val="40000"/>
                  </a:schemeClr>
                </a:solidFill>
              </a:defRPr>
            </a:lvl1pPr>
          </a:lstStyle>
          <a:p>
            <a:fld id="{0A99A996-5F84-4200-AD5B-BC45B27A4A53}" type="datetime1">
              <a:rPr lang="fr-FR" smtClean="0">
                <a:solidFill>
                  <a:srgbClr val="465562">
                    <a:lumMod val="60000"/>
                    <a:lumOff val="40000"/>
                  </a:srgbClr>
                </a:solidFill>
              </a:rPr>
              <a:pPr/>
              <a:t>15/09/2020</a:t>
            </a:fld>
            <a:endParaRPr dirty="0">
              <a:solidFill>
                <a:srgbClr val="465562">
                  <a:lumMod val="60000"/>
                  <a:lumOff val="40000"/>
                </a:srgbClr>
              </a:solidFill>
            </a:endParaRPr>
          </a:p>
        </p:txBody>
      </p:sp>
      <p:sp>
        <p:nvSpPr>
          <p:cNvPr id="5" name="Tijdelijke aanduiding voor voettekst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latinLnBrk="0">
              <a:defRPr lang="nl-NL" sz="1200" cap="all" baseline="0">
                <a:solidFill>
                  <a:schemeClr val="tx1">
                    <a:lumMod val="60000"/>
                    <a:lumOff val="40000"/>
                  </a:schemeClr>
                </a:solidFill>
              </a:defRPr>
            </a:lvl1pPr>
          </a:lstStyle>
          <a:p>
            <a:endParaRPr dirty="0">
              <a:solidFill>
                <a:srgbClr val="465562">
                  <a:lumMod val="60000"/>
                  <a:lumOff val="40000"/>
                </a:srgbClr>
              </a:solidFill>
            </a:endParaRPr>
          </a:p>
        </p:txBody>
      </p:sp>
      <p:sp>
        <p:nvSpPr>
          <p:cNvPr id="6" name="Tijdelijke aanduiding voor dianumm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latinLnBrk="0">
              <a:defRPr lang="nl-NL" sz="1200" cap="all" baseline="0">
                <a:solidFill>
                  <a:schemeClr val="tx1">
                    <a:lumMod val="60000"/>
                    <a:lumOff val="40000"/>
                  </a:schemeClr>
                </a:solidFill>
              </a:defRPr>
            </a:lvl1pPr>
          </a:lstStyle>
          <a:p>
            <a:fld id="{7DC1BBB0-96F0-4077-A278-0F3FB5C104D3}" type="slidenum">
              <a:rPr smtClean="0">
                <a:solidFill>
                  <a:srgbClr val="465562">
                    <a:lumMod val="60000"/>
                    <a:lumOff val="40000"/>
                  </a:srgbClr>
                </a:solidFill>
              </a:rPr>
              <a:pPr/>
              <a:t>‹N°›</a:t>
            </a:fld>
            <a:endParaRPr dirty="0">
              <a:solidFill>
                <a:srgbClr val="465562">
                  <a:lumMod val="60000"/>
                  <a:lumOff val="40000"/>
                </a:srgbClr>
              </a:solidFill>
            </a:endParaRPr>
          </a:p>
        </p:txBody>
      </p:sp>
    </p:spTree>
    <p:extLst>
      <p:ext uri="{BB962C8B-B14F-4D97-AF65-F5344CB8AC3E}">
        <p14:creationId xmlns:p14="http://schemas.microsoft.com/office/powerpoint/2010/main" val="1592260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nl-NL"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lang="nl-NL"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lang="nl-NL"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lang="nl-NL"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lang="nl-NL"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lang="nl-NL"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lang="nl-NL"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nl-NL"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nl-NL"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nl-NL" sz="1800" kern="1200" baseline="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C%20HTS%20CTL%20math%2016sept/EVA%20NAT%20C2%20pour%2016sept.ppt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evenirenseignant.gouv.fr/cid99169/se-former-tout-long-vie.html#Se_former_a_distance_pour_completer_le_presentiel" TargetMode="External"/><Relationship Id="rId2" Type="http://schemas.openxmlformats.org/officeDocument/2006/relationships/hyperlink" Target="https://www.devenirenseignant.gouv.fr/cid99169/se-former-tout-long-vie.html#Se_former_dans_son_environnement_la_formation_en_presentiel" TargetMode="External"/><Relationship Id="rId1" Type="http://schemas.openxmlformats.org/officeDocument/2006/relationships/slideLayout" Target="../slideLayouts/slideLayout2.xml"/><Relationship Id="rId4" Type="http://schemas.openxmlformats.org/officeDocument/2006/relationships/hyperlink" Target="https://www.devenirenseignant.gouv.fr/cid99169/se-former-tout-long-vie.html#Se_former_tout_le_temps_les_ressources_numeriqu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67437" y="1122363"/>
            <a:ext cx="9543245" cy="2387600"/>
          </a:xfrm>
        </p:spPr>
        <p:txBody>
          <a:bodyPr>
            <a:normAutofit fontScale="90000"/>
          </a:bodyPr>
          <a:lstStyle/>
          <a:p>
            <a:r>
              <a:rPr lang="fr-FR" sz="5400" b="1" dirty="0" smtClean="0"/>
              <a:t>Animation pédagogique </a:t>
            </a:r>
            <a:br>
              <a:rPr lang="fr-FR" sz="5400" b="1" dirty="0" smtClean="0"/>
            </a:br>
            <a:r>
              <a:rPr lang="fr-FR" sz="4800" dirty="0"/>
              <a:t/>
            </a:r>
            <a:br>
              <a:rPr lang="fr-FR" sz="4800" dirty="0"/>
            </a:br>
            <a:r>
              <a:rPr lang="fr-FR" sz="5400" dirty="0" smtClean="0"/>
              <a:t>« CONSTELLATIONS MATHÉMATIQUES »</a:t>
            </a:r>
            <a:endParaRPr lang="fr-FR" sz="5400" dirty="0"/>
          </a:p>
        </p:txBody>
      </p:sp>
      <p:sp>
        <p:nvSpPr>
          <p:cNvPr id="3" name="Sous-titre 2"/>
          <p:cNvSpPr>
            <a:spLocks noGrp="1"/>
          </p:cNvSpPr>
          <p:nvPr>
            <p:ph type="subTitle" idx="1"/>
          </p:nvPr>
        </p:nvSpPr>
        <p:spPr>
          <a:xfrm>
            <a:off x="1970468" y="3825025"/>
            <a:ext cx="9440214" cy="1623275"/>
          </a:xfrm>
        </p:spPr>
        <p:txBody>
          <a:bodyPr>
            <a:normAutofit/>
          </a:bodyPr>
          <a:lstStyle/>
          <a:p>
            <a:r>
              <a:rPr lang="fr-FR" dirty="0" smtClean="0"/>
              <a:t>Mercredi 16 septembre 2020</a:t>
            </a:r>
          </a:p>
          <a:p>
            <a:r>
              <a:rPr lang="fr-FR" dirty="0" smtClean="0"/>
              <a:t>Formation distanciel : visio-conférence </a:t>
            </a:r>
          </a:p>
          <a:p>
            <a:r>
              <a:rPr lang="fr-FR" dirty="0" smtClean="0"/>
              <a:t>Lien pour participer : </a:t>
            </a:r>
            <a:r>
              <a:rPr lang="fr-FR" sz="1800" dirty="0" smtClean="0"/>
              <a:t>cvirtuelle.phm.education.gouv.fr/constellations</a:t>
            </a:r>
          </a:p>
          <a:p>
            <a:endParaRPr lang="fr-FR" dirty="0"/>
          </a:p>
        </p:txBody>
      </p:sp>
      <p:cxnSp>
        <p:nvCxnSpPr>
          <p:cNvPr id="5" name="Connecteur droit 4"/>
          <p:cNvCxnSpPr/>
          <p:nvPr/>
        </p:nvCxnSpPr>
        <p:spPr>
          <a:xfrm>
            <a:off x="3696237" y="3825025"/>
            <a:ext cx="4971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48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la FC : </a:t>
            </a:r>
            <a:r>
              <a:rPr lang="fr-FR" b="1" dirty="0" smtClean="0">
                <a:solidFill>
                  <a:srgbClr val="002060"/>
                </a:solidFill>
              </a:rPr>
              <a:t>Faire réussir les élèves</a:t>
            </a:r>
            <a:endParaRPr lang="fr-FR" b="1" dirty="0">
              <a:solidFill>
                <a:srgbClr val="002060"/>
              </a:solidFill>
            </a:endParaRPr>
          </a:p>
        </p:txBody>
      </p:sp>
      <p:sp>
        <p:nvSpPr>
          <p:cNvPr id="3" name="Espace réservé du contenu 2"/>
          <p:cNvSpPr>
            <a:spLocks noGrp="1"/>
          </p:cNvSpPr>
          <p:nvPr>
            <p:ph idx="1"/>
          </p:nvPr>
        </p:nvSpPr>
        <p:spPr/>
        <p:txBody>
          <a:bodyPr>
            <a:normAutofit fontScale="92500" lnSpcReduction="20000"/>
          </a:bodyPr>
          <a:lstStyle/>
          <a:p>
            <a:pPr marL="0" indent="0">
              <a:buNone/>
            </a:pPr>
            <a:r>
              <a:rPr lang="fr-FR" b="1" dirty="0"/>
              <a:t>Le cadre national, académique et départemental…</a:t>
            </a:r>
            <a:endParaRPr lang="fr-FR" dirty="0"/>
          </a:p>
          <a:p>
            <a:pPr marL="0" indent="0">
              <a:buNone/>
            </a:pPr>
            <a:r>
              <a:rPr lang="fr-FR" dirty="0"/>
              <a:t>Le cadre national a pour enjeu de favoriser la mobilité sociale ascendante afin :</a:t>
            </a:r>
          </a:p>
          <a:p>
            <a:pPr lvl="0"/>
            <a:r>
              <a:rPr lang="fr-FR" dirty="0"/>
              <a:t>d’assurer plus de justice sociale et de diminuer l’écart de réussite entre les élèves relevant de la politique d’éducation prioritaire et ceux n’en relevant pas ; </a:t>
            </a:r>
          </a:p>
          <a:p>
            <a:pPr lvl="0"/>
            <a:r>
              <a:rPr lang="fr-FR" dirty="0"/>
              <a:t>d’assurer une élévation du niveau de qualification et de diplomation</a:t>
            </a:r>
            <a:r>
              <a:rPr lang="fr-FR" dirty="0" smtClean="0"/>
              <a:t>.</a:t>
            </a:r>
          </a:p>
          <a:p>
            <a:r>
              <a:rPr lang="fr-FR" dirty="0" smtClean="0"/>
              <a:t>Pour ce faire, il en découle un cadre académique selon trois axes : </a:t>
            </a:r>
          </a:p>
          <a:p>
            <a:pPr lvl="1"/>
            <a:r>
              <a:rPr lang="fr-FR" dirty="0" smtClean="0"/>
              <a:t>déjouer toute forme de déterminisme pour réduire les inégalités sociales ; </a:t>
            </a:r>
          </a:p>
          <a:p>
            <a:pPr lvl="1"/>
            <a:r>
              <a:rPr lang="fr-FR" dirty="0" smtClean="0"/>
              <a:t>viser l’excellence académique : élévation du niveau de diplomation et de qualification ;</a:t>
            </a:r>
          </a:p>
          <a:p>
            <a:pPr lvl="1"/>
            <a:r>
              <a:rPr lang="fr-FR" dirty="0" smtClean="0"/>
              <a:t>renforcer l’approche territoriale par plus de proximité.</a:t>
            </a:r>
            <a:endParaRPr lang="fr-FR" dirty="0"/>
          </a:p>
        </p:txBody>
      </p:sp>
    </p:spTree>
    <p:extLst>
      <p:ext uri="{BB962C8B-B14F-4D97-AF65-F5344CB8AC3E}">
        <p14:creationId xmlns:p14="http://schemas.microsoft.com/office/powerpoint/2010/main" val="2355698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Les priorités pour l’année scolaire 2020-2021</a:t>
            </a:r>
            <a:r>
              <a:rPr lang="fr-FR" dirty="0"/>
              <a:t>:</a:t>
            </a:r>
          </a:p>
        </p:txBody>
      </p:sp>
      <p:sp>
        <p:nvSpPr>
          <p:cNvPr id="3" name="Espace réservé du contenu 2"/>
          <p:cNvSpPr>
            <a:spLocks noGrp="1"/>
          </p:cNvSpPr>
          <p:nvPr>
            <p:ph idx="1"/>
          </p:nvPr>
        </p:nvSpPr>
        <p:spPr>
          <a:xfrm>
            <a:off x="317500" y="1825625"/>
            <a:ext cx="11036300" cy="4351338"/>
          </a:xfrm>
        </p:spPr>
        <p:txBody>
          <a:bodyPr/>
          <a:lstStyle/>
          <a:p>
            <a:pPr marL="0" indent="0">
              <a:buNone/>
            </a:pPr>
            <a:r>
              <a:rPr lang="fr-FR" b="1" dirty="0" smtClean="0"/>
              <a:t>	La </a:t>
            </a:r>
            <a:r>
              <a:rPr lang="fr-FR" b="1" dirty="0"/>
              <a:t>formation</a:t>
            </a:r>
            <a:r>
              <a:rPr lang="fr-FR" dirty="0"/>
              <a:t> </a:t>
            </a:r>
            <a:r>
              <a:rPr lang="fr-FR" b="1" dirty="0"/>
              <a:t>continue</a:t>
            </a:r>
            <a:r>
              <a:rPr lang="fr-FR" dirty="0"/>
              <a:t> est un des leviers utilisés afin de répondre à l’ambition du système éducatif  : l’enjeu est donc quantitatif et qualitatif. </a:t>
            </a:r>
            <a:endParaRPr lang="fr-FR" dirty="0" smtClean="0"/>
          </a:p>
          <a:p>
            <a:pPr marL="0" indent="0">
              <a:buNone/>
            </a:pPr>
            <a:endParaRPr lang="fr-FR" dirty="0" smtClean="0"/>
          </a:p>
          <a:p>
            <a:pPr marL="0" indent="0">
              <a:buNone/>
            </a:pPr>
            <a:r>
              <a:rPr lang="fr-FR" dirty="0" smtClean="0"/>
              <a:t>Cette </a:t>
            </a:r>
            <a:r>
              <a:rPr lang="fr-FR" dirty="0"/>
              <a:t>finalité induit une nécessaire </a:t>
            </a:r>
            <a:r>
              <a:rPr lang="fr-FR" b="1" dirty="0"/>
              <a:t>évolution de paradigme</a:t>
            </a:r>
            <a:r>
              <a:rPr lang="fr-FR" dirty="0"/>
              <a:t> pour la formation proposée au sein du système éducatif : passer d’une logique de l’offre à une </a:t>
            </a:r>
            <a:r>
              <a:rPr lang="fr-FR" b="1" dirty="0"/>
              <a:t>logique de </a:t>
            </a:r>
            <a:r>
              <a:rPr lang="fr-FR" b="1" dirty="0" smtClean="0"/>
              <a:t>demande: convergence entre les </a:t>
            </a:r>
            <a:r>
              <a:rPr lang="fr-FR" b="1" dirty="0"/>
              <a:t>priorités de l’Institution, </a:t>
            </a:r>
            <a:r>
              <a:rPr lang="fr-FR" b="1" dirty="0" smtClean="0"/>
              <a:t>les </a:t>
            </a:r>
            <a:r>
              <a:rPr lang="fr-FR" b="1" dirty="0"/>
              <a:t>besoins des élèves et </a:t>
            </a:r>
            <a:r>
              <a:rPr lang="fr-FR" b="1" dirty="0" smtClean="0"/>
              <a:t>les </a:t>
            </a:r>
            <a:r>
              <a:rPr lang="fr-FR" b="1" dirty="0"/>
              <a:t>demandes du terrain</a:t>
            </a:r>
            <a:r>
              <a:rPr lang="fr-FR" dirty="0"/>
              <a:t>.</a:t>
            </a:r>
          </a:p>
        </p:txBody>
      </p:sp>
    </p:spTree>
    <p:extLst>
      <p:ext uri="{BB962C8B-B14F-4D97-AF65-F5344CB8AC3E}">
        <p14:creationId xmlns:p14="http://schemas.microsoft.com/office/powerpoint/2010/main" val="2054875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Les grands enjeux</a:t>
            </a:r>
            <a:r>
              <a:rPr lang="fr-FR" b="1" dirty="0" smtClean="0"/>
              <a:t> : </a:t>
            </a:r>
            <a:endParaRPr lang="fr-FR" dirty="0"/>
          </a:p>
        </p:txBody>
      </p:sp>
      <p:sp>
        <p:nvSpPr>
          <p:cNvPr id="3" name="Espace réservé du contenu 2"/>
          <p:cNvSpPr>
            <a:spLocks noGrp="1"/>
          </p:cNvSpPr>
          <p:nvPr>
            <p:ph idx="1"/>
          </p:nvPr>
        </p:nvSpPr>
        <p:spPr/>
        <p:txBody>
          <a:bodyPr>
            <a:normAutofit lnSpcReduction="10000"/>
          </a:bodyPr>
          <a:lstStyle/>
          <a:p>
            <a:pPr lvl="0"/>
            <a:r>
              <a:rPr lang="fr-FR" dirty="0" smtClean="0"/>
              <a:t>Centrer </a:t>
            </a:r>
            <a:r>
              <a:rPr lang="fr-FR" dirty="0"/>
              <a:t>les contenus de formation sur les didactiques participant à la maitrise des savoirs fondamentaux ;</a:t>
            </a:r>
          </a:p>
          <a:p>
            <a:pPr lvl="0"/>
            <a:r>
              <a:rPr lang="fr-FR" dirty="0"/>
              <a:t>Faire évoluer, réexaminer les pratiques de classe et de formation au regard des résultats des élèves aux évaluations nationales et des résultats de la recherche ;</a:t>
            </a:r>
          </a:p>
          <a:p>
            <a:pPr lvl="0"/>
            <a:r>
              <a:rPr lang="fr-FR" b="1" dirty="0" smtClean="0"/>
              <a:t>Assurer </a:t>
            </a:r>
            <a:r>
              <a:rPr lang="fr-FR" b="1" dirty="0"/>
              <a:t>la prise en compte du parcours de l’élève du cycle 1 au cycle 2 et vers le cycle 3 ;</a:t>
            </a:r>
          </a:p>
          <a:p>
            <a:pPr lvl="0"/>
            <a:r>
              <a:rPr lang="fr-FR" b="1" dirty="0"/>
              <a:t>Concentrer les efforts sur l’accompagnement individuel et collectif des enseignantes/enseignants en différenciant, en s’adaptant aux besoins des territoires et en accompagnant au plus près le travail d’équipe. </a:t>
            </a:r>
          </a:p>
        </p:txBody>
      </p:sp>
    </p:spTree>
    <p:extLst>
      <p:ext uri="{BB962C8B-B14F-4D97-AF65-F5344CB8AC3E}">
        <p14:creationId xmlns:p14="http://schemas.microsoft.com/office/powerpoint/2010/main" val="2962877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algn="ctr"/>
            <a:r>
              <a:rPr lang="fr-FR" dirty="0"/>
              <a:t>Comment définir les priorités : </a:t>
            </a:r>
            <a:r>
              <a:rPr lang="fr-FR" dirty="0" smtClean="0"/>
              <a:t/>
            </a:r>
            <a:br>
              <a:rPr lang="fr-FR" dirty="0" smtClean="0"/>
            </a:br>
            <a:r>
              <a:rPr lang="fr-FR" dirty="0" smtClean="0"/>
              <a:t>des </a:t>
            </a:r>
            <a:r>
              <a:rPr lang="fr-FR" dirty="0"/>
              <a:t>indicateurs besoins des élèves / pratiques des PE (en appui sur des outils d’évaluations et d’observation</a:t>
            </a:r>
            <a:r>
              <a:rPr lang="fr-FR" dirty="0" smtClean="0"/>
              <a:t>)</a:t>
            </a:r>
            <a:endParaRPr lang="fr-FR" dirty="0"/>
          </a:p>
        </p:txBody>
      </p:sp>
      <p:sp>
        <p:nvSpPr>
          <p:cNvPr id="7" name="Espace réservé du texte 6"/>
          <p:cNvSpPr>
            <a:spLocks noGrp="1"/>
          </p:cNvSpPr>
          <p:nvPr>
            <p:ph type="body" idx="1"/>
          </p:nvPr>
        </p:nvSpPr>
        <p:spPr/>
        <p:txBody>
          <a:bodyPr>
            <a:normAutofit/>
          </a:bodyPr>
          <a:lstStyle/>
          <a:p>
            <a:pPr algn="ctr"/>
            <a:r>
              <a:rPr lang="fr-FR" sz="5400" b="1" dirty="0" smtClean="0">
                <a:solidFill>
                  <a:schemeClr val="tx1"/>
                </a:solidFill>
              </a:rPr>
              <a:t>Analyse des indicateurs</a:t>
            </a:r>
            <a:endParaRPr lang="fr-FR" sz="5400" b="1" dirty="0">
              <a:solidFill>
                <a:schemeClr val="tx1"/>
              </a:solidFill>
            </a:endParaRPr>
          </a:p>
        </p:txBody>
      </p:sp>
    </p:spTree>
    <p:extLst>
      <p:ext uri="{BB962C8B-B14F-4D97-AF65-F5344CB8AC3E}">
        <p14:creationId xmlns:p14="http://schemas.microsoft.com/office/powerpoint/2010/main" val="4019645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réussites et difficultés de nos élèves </a:t>
            </a:r>
            <a:endParaRPr lang="fr-FR" dirty="0"/>
          </a:p>
        </p:txBody>
      </p:sp>
      <p:pic>
        <p:nvPicPr>
          <p:cNvPr id="4" name="Espace réservé du contenu 3"/>
          <p:cNvPicPr>
            <a:picLocks noGrp="1" noChangeAspect="1"/>
          </p:cNvPicPr>
          <p:nvPr>
            <p:ph idx="1"/>
          </p:nvPr>
        </p:nvPicPr>
        <p:blipFill>
          <a:blip r:embed="rId2"/>
          <a:stretch>
            <a:fillRect/>
          </a:stretch>
        </p:blipFill>
        <p:spPr>
          <a:xfrm>
            <a:off x="3199399" y="1825625"/>
            <a:ext cx="5793201" cy="4351338"/>
          </a:xfrm>
          <a:prstGeom prst="rect">
            <a:avLst/>
          </a:prstGeom>
        </p:spPr>
      </p:pic>
    </p:spTree>
    <p:extLst>
      <p:ext uri="{BB962C8B-B14F-4D97-AF65-F5344CB8AC3E}">
        <p14:creationId xmlns:p14="http://schemas.microsoft.com/office/powerpoint/2010/main" val="340655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interprétation :</a:t>
            </a:r>
            <a:endParaRPr lang="fr-FR" dirty="0"/>
          </a:p>
        </p:txBody>
      </p:sp>
      <p:sp>
        <p:nvSpPr>
          <p:cNvPr id="3" name="Espace réservé du contenu 2"/>
          <p:cNvSpPr>
            <a:spLocks noGrp="1"/>
          </p:cNvSpPr>
          <p:nvPr>
            <p:ph idx="1"/>
          </p:nvPr>
        </p:nvSpPr>
        <p:spPr/>
        <p:txBody>
          <a:bodyPr>
            <a:normAutofit lnSpcReduction="10000"/>
          </a:bodyPr>
          <a:lstStyle/>
          <a:p>
            <a:r>
              <a:rPr lang="fr-FR" dirty="0"/>
              <a:t>CEDRE est une évaluation de la DEPP passée par les élèves de CM2.</a:t>
            </a:r>
          </a:p>
          <a:p>
            <a:r>
              <a:rPr lang="fr-FR" dirty="0"/>
              <a:t>Cet item, qui n’est certes pas passionnant, mais qui est le seul item libéré sur les décimaux dans CEDRE 2014, a aussi été proposé en 2008. Il met en lumière une baisse des performance des élèves.</a:t>
            </a:r>
          </a:p>
          <a:p>
            <a:r>
              <a:rPr lang="fr-FR" dirty="0"/>
              <a:t>Les élèves des deux groupes les plus faibles (&lt;1 et 1), qui représentent 16,3% des élèves, ont réussi, en moyenne, 21% des items de l’évaluation sur les décimaux.</a:t>
            </a:r>
          </a:p>
          <a:p>
            <a:pPr marL="0" indent="0" defTabSz="457200">
              <a:lnSpc>
                <a:spcPct val="100000"/>
              </a:lnSpc>
              <a:spcBef>
                <a:spcPts val="0"/>
              </a:spcBef>
              <a:buNone/>
              <a:defRPr/>
            </a:pPr>
            <a:r>
              <a:rPr lang="fr-FR" dirty="0"/>
              <a:t>Les élèves des deux groupes les plus forts (4 et 5), qui représentent 29% des élèves, ont réussi, en moyenne, 86% des items de l’évaluation sur les décimaux (100% pour les élèves du groupe 5 (10,2% des élèves)).</a:t>
            </a:r>
          </a:p>
          <a:p>
            <a:endParaRPr lang="fr-FR" dirty="0"/>
          </a:p>
        </p:txBody>
      </p:sp>
    </p:spTree>
    <p:extLst>
      <p:ext uri="{BB962C8B-B14F-4D97-AF65-F5344CB8AC3E}">
        <p14:creationId xmlns:p14="http://schemas.microsoft.com/office/powerpoint/2010/main" val="1174477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671284" y="866417"/>
            <a:ext cx="6849431" cy="5125165"/>
          </a:xfrm>
          <a:prstGeom prst="rect">
            <a:avLst/>
          </a:prstGeom>
        </p:spPr>
      </p:pic>
    </p:spTree>
    <p:extLst>
      <p:ext uri="{BB962C8B-B14F-4D97-AF65-F5344CB8AC3E}">
        <p14:creationId xmlns:p14="http://schemas.microsoft.com/office/powerpoint/2010/main" val="1425859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interprétation :</a:t>
            </a:r>
            <a:endParaRPr lang="fr-FR" dirty="0"/>
          </a:p>
        </p:txBody>
      </p:sp>
      <p:sp>
        <p:nvSpPr>
          <p:cNvPr id="3" name="Espace réservé du contenu 2"/>
          <p:cNvSpPr>
            <a:spLocks noGrp="1"/>
          </p:cNvSpPr>
          <p:nvPr>
            <p:ph idx="1"/>
          </p:nvPr>
        </p:nvSpPr>
        <p:spPr/>
        <p:txBody>
          <a:bodyPr>
            <a:normAutofit lnSpcReduction="10000"/>
          </a:bodyPr>
          <a:lstStyle/>
          <a:p>
            <a:r>
              <a:rPr lang="fr-FR" altLang="fr-FR" dirty="0"/>
              <a:t>L’évaluation TIMSS a été menée </a:t>
            </a:r>
            <a:r>
              <a:rPr lang="fr-FR" altLang="fr-FR" dirty="0">
                <a:solidFill>
                  <a:srgbClr val="FF0000"/>
                </a:solidFill>
              </a:rPr>
              <a:t>en période 4</a:t>
            </a:r>
            <a:r>
              <a:rPr lang="fr-FR" altLang="fr-FR" dirty="0"/>
              <a:t> de CM2 en 2015.</a:t>
            </a:r>
          </a:p>
          <a:p>
            <a:r>
              <a:rPr lang="fr-FR" altLang="fr-FR" dirty="0"/>
              <a:t>Sur l’ensemble de l’évaluation les élèves français sont les derniers de l’Union Européenne avec un score moyen de 488 (moyenne de 526 pour les pays de l’UE), en ce qui concerne le domaine « Nombres », pour lequel la moyenne des pays de l’UE est la même : 526) la moyenne des élèves français est là aussi la plus faible de l’UE est encore plus faible que la moyenne globale avec 483.</a:t>
            </a:r>
          </a:p>
          <a:p>
            <a:r>
              <a:rPr lang="fr-FR" altLang="fr-FR" b="1" dirty="0">
                <a:solidFill>
                  <a:srgbClr val="FF0000"/>
                </a:solidFill>
              </a:rPr>
              <a:t>L’exercice n’est sans doute pas simple, mais les résultats sont très nettement supérieurs dans de nombreux pays, ce qui laisse penser qu’il y a un problème d’enseignement en France (sur les décimaux ? la résolution de problèmes ? les deux ?).</a:t>
            </a:r>
          </a:p>
          <a:p>
            <a:endParaRPr lang="fr-FR" dirty="0"/>
          </a:p>
        </p:txBody>
      </p:sp>
    </p:spTree>
    <p:extLst>
      <p:ext uri="{BB962C8B-B14F-4D97-AF65-F5344CB8AC3E}">
        <p14:creationId xmlns:p14="http://schemas.microsoft.com/office/powerpoint/2010/main" val="1244832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Ce que nous apprennent les évaluations nationales</a:t>
            </a:r>
            <a:endParaRPr lang="fr-FR" dirty="0"/>
          </a:p>
        </p:txBody>
      </p:sp>
      <p:sp>
        <p:nvSpPr>
          <p:cNvPr id="3" name="Sous-titre 2"/>
          <p:cNvSpPr>
            <a:spLocks noGrp="1"/>
          </p:cNvSpPr>
          <p:nvPr>
            <p:ph type="subTitle" idx="1"/>
          </p:nvPr>
        </p:nvSpPr>
        <p:spPr/>
        <p:txBody>
          <a:bodyPr/>
          <a:lstStyle/>
          <a:p>
            <a:r>
              <a:rPr lang="fr-FR" dirty="0" smtClean="0"/>
              <a:t>Lien : </a:t>
            </a:r>
            <a:r>
              <a:rPr lang="fr-FR" dirty="0" smtClean="0">
                <a:hlinkClick r:id="rId2" action="ppaction://hlinkpres?slideindex=1&amp;slidetitle="/>
              </a:rPr>
              <a:t>diaporama eval nat CP CE1 6ème</a:t>
            </a:r>
            <a:endParaRPr lang="fr-FR" dirty="0"/>
          </a:p>
        </p:txBody>
      </p:sp>
    </p:spTree>
    <p:extLst>
      <p:ext uri="{BB962C8B-B14F-4D97-AF65-F5344CB8AC3E}">
        <p14:creationId xmlns:p14="http://schemas.microsoft.com/office/powerpoint/2010/main" val="185715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Dernier outil d’analyse (départemental) :</a:t>
            </a:r>
            <a:br>
              <a:rPr lang="fr-FR" dirty="0" smtClean="0"/>
            </a:br>
            <a:r>
              <a:rPr lang="fr-FR" dirty="0" smtClean="0"/>
              <a:t>Les observations CP et CE1 (en 2019-2020):</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Grille départementale </a:t>
            </a:r>
            <a:r>
              <a:rPr lang="fr-FR" b="1" dirty="0" smtClean="0">
                <a:latin typeface="Calibri" panose="020F0502020204030204" pitchFamily="34" charset="0"/>
                <a:ea typeface="Calibri" panose="020F0502020204030204" pitchFamily="34" charset="0"/>
                <a:cs typeface="Calibri" panose="020F0502020204030204" pitchFamily="34" charset="0"/>
              </a:rPr>
              <a:t>Observation </a:t>
            </a:r>
            <a:r>
              <a:rPr lang="fr-FR" b="1" dirty="0">
                <a:latin typeface="Calibri" panose="020F0502020204030204" pitchFamily="34" charset="0"/>
                <a:ea typeface="Calibri" panose="020F0502020204030204" pitchFamily="34" charset="0"/>
                <a:cs typeface="Calibri" panose="020F0502020204030204" pitchFamily="34" charset="0"/>
              </a:rPr>
              <a:t>de la classe en Mathématiques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dirty="0" smtClean="0">
                <a:sym typeface="Wingdings" panose="05000000000000000000" pitchFamily="2" charset="2"/>
              </a:rPr>
              <a:t> </a:t>
            </a:r>
            <a:r>
              <a:rPr lang="fr-FR" dirty="0" smtClean="0"/>
              <a:t>4 axes retenus</a:t>
            </a:r>
          </a:p>
          <a:p>
            <a:pPr>
              <a:lnSpc>
                <a:spcPct val="107000"/>
              </a:lnSpc>
              <a:spcAft>
                <a:spcPts val="800"/>
              </a:spcAft>
            </a:pPr>
            <a:r>
              <a:rPr lang="fr-FR" b="1" dirty="0" smtClean="0">
                <a:solidFill>
                  <a:srgbClr val="7030A0"/>
                </a:solidFill>
                <a:latin typeface="Calibri" panose="020F0502020204030204" pitchFamily="34" charset="0"/>
                <a:ea typeface="Times New Roman" panose="02020603050405020304" pitchFamily="18" charset="0"/>
                <a:cs typeface="Calibri" panose="020F0502020204030204" pitchFamily="34" charset="0"/>
              </a:rPr>
              <a:t>Les </a:t>
            </a:r>
            <a:r>
              <a:rPr lang="fr-FR"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domaines</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Le nombre et ses représentations :</a:t>
            </a: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Place de la résolution de problèmes</a:t>
            </a: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 :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Place de la géométrie </a:t>
            </a:r>
            <a:r>
              <a:rPr lang="fr-FR" b="1" dirty="0" smtClean="0">
                <a:solidFill>
                  <a:srgbClr val="7030A0"/>
                </a:solidFill>
                <a:latin typeface="Calibri" panose="020F0502020204030204" pitchFamily="34" charset="0"/>
                <a:ea typeface="Times New Roman" panose="02020603050405020304" pitchFamily="18" charset="0"/>
                <a:cs typeface="Calibri" panose="020F0502020204030204" pitchFamily="34" charset="0"/>
              </a:rPr>
              <a:t>:</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Place du calcul mental, en ligne et calcul posé</a:t>
            </a: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 :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Clr>
                <a:srgbClr val="7030A0"/>
              </a:buClr>
              <a:buFont typeface="+mj-lt"/>
              <a:buAutoNum type="arabicPeriod"/>
            </a:pPr>
            <a:r>
              <a:rPr lang="fr-FR"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Place de Grandeurs et mesures :</a:t>
            </a: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482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r>
              <a:rPr lang="fr-FR" dirty="0" smtClean="0"/>
              <a:t>Rappel sur la formation continue des enseignants et évolutions</a:t>
            </a:r>
          </a:p>
          <a:p>
            <a:r>
              <a:rPr lang="fr-FR" dirty="0" smtClean="0"/>
              <a:t>Les finalités de la FC : au service des élèves</a:t>
            </a:r>
          </a:p>
          <a:p>
            <a:r>
              <a:rPr lang="fr-FR" dirty="0" smtClean="0"/>
              <a:t>Comment définir les priorités : des indicateurs besoins des élèves / pratiques des PE (en appui sur des outils d’évaluations et d’observation)</a:t>
            </a:r>
          </a:p>
          <a:p>
            <a:r>
              <a:rPr lang="fr-FR" dirty="0" smtClean="0"/>
              <a:t>Déclinaison sur la circonscription</a:t>
            </a:r>
          </a:p>
          <a:p>
            <a:r>
              <a:rPr lang="fr-FR" dirty="0" smtClean="0"/>
              <a:t>Eclairage sur la mise en oeuvre</a:t>
            </a:r>
            <a:endParaRPr lang="fr-FR" dirty="0"/>
          </a:p>
        </p:txBody>
      </p:sp>
    </p:spTree>
    <p:extLst>
      <p:ext uri="{BB962C8B-B14F-4D97-AF65-F5344CB8AC3E}">
        <p14:creationId xmlns:p14="http://schemas.microsoft.com/office/powerpoint/2010/main" val="202312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nSpc>
                <a:spcPct val="107000"/>
              </a:lnSpc>
              <a:spcAft>
                <a:spcPts val="800"/>
              </a:spcAft>
            </a:pPr>
            <a:r>
              <a:rPr lang="fr-FR"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Les démarches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Place de la manipulation et du jeu dans les séances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Continuité des apprentissages et des outils entre GS/CP et CP/CE1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Prise en compte des évaluations nationales et des outils de remédiation.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69592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457200" lvl="1" indent="0">
              <a:lnSpc>
                <a:spcPct val="107000"/>
              </a:lnSpc>
              <a:buClr>
                <a:srgbClr val="7030A0"/>
              </a:buClr>
              <a:buNone/>
            </a:pPr>
            <a:r>
              <a:rPr lang="fr-FR"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Les outils et le </a:t>
            </a:r>
            <a:r>
              <a:rPr lang="fr-FR" b="1" dirty="0" smtClean="0">
                <a:solidFill>
                  <a:srgbClr val="7030A0"/>
                </a:solidFill>
                <a:latin typeface="Calibri" panose="020F0502020204030204" pitchFamily="34" charset="0"/>
                <a:ea typeface="Times New Roman" panose="02020603050405020304" pitchFamily="18" charset="0"/>
                <a:cs typeface="Calibri" panose="020F0502020204030204" pitchFamily="34" charset="0"/>
              </a:rPr>
              <a:t>fonctionnement</a:t>
            </a:r>
            <a:endParaRPr lang="fr-FR" dirty="0" smtClean="0">
              <a:solidFill>
                <a:srgbClr val="7030A0"/>
              </a:solidFill>
              <a:latin typeface="Calibri" panose="020F0502020204030204" pitchFamily="34" charset="0"/>
              <a:ea typeface="Times New Roman" panose="02020603050405020304" pitchFamily="18" charset="0"/>
              <a:cs typeface="Calibri" panose="020F0502020204030204" pitchFamily="34" charset="0"/>
            </a:endParaRPr>
          </a:p>
          <a:p>
            <a:pPr marL="800100" lvl="1" indent="-342900">
              <a:lnSpc>
                <a:spcPct val="107000"/>
              </a:lnSpc>
              <a:buClr>
                <a:srgbClr val="7030A0"/>
              </a:buClr>
              <a:buFont typeface="+mj-lt"/>
              <a:buAutoNum type="arabicPeriod"/>
            </a:pPr>
            <a:r>
              <a:rPr lang="fr-FR" dirty="0" smtClean="0">
                <a:solidFill>
                  <a:srgbClr val="7030A0"/>
                </a:solidFill>
                <a:latin typeface="Calibri" panose="020F0502020204030204" pitchFamily="34" charset="0"/>
                <a:ea typeface="Times New Roman" panose="02020603050405020304" pitchFamily="18" charset="0"/>
                <a:cs typeface="Calibri" panose="020F0502020204030204" pitchFamily="34" charset="0"/>
              </a:rPr>
              <a:t>Organisation </a:t>
            </a: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spatiale de la classe :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Utilisation d’un fichier, d’un manuel ou de fiches [issues de sites officiels ou de blogs non officiels], ou fiches personnelles ; utilisation d’un outil numérique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Utilisation d’un guide du maître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Traces écrites individuelles :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Traces écrites collectives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447047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nSpc>
                <a:spcPct val="107000"/>
              </a:lnSpc>
              <a:spcAft>
                <a:spcPts val="800"/>
              </a:spcAft>
            </a:pPr>
            <a:r>
              <a:rPr lang="fr-FR" b="1" dirty="0" smtClean="0">
                <a:solidFill>
                  <a:srgbClr val="7030A0"/>
                </a:solidFill>
                <a:latin typeface="Calibri" panose="020F0502020204030204" pitchFamily="34" charset="0"/>
                <a:ea typeface="Times New Roman" panose="02020603050405020304" pitchFamily="18" charset="0"/>
                <a:cs typeface="Calibri" panose="020F0502020204030204" pitchFamily="34" charset="0"/>
              </a:rPr>
              <a:t>Les </a:t>
            </a:r>
            <a:r>
              <a:rPr lang="fr-FR" b="1" dirty="0">
                <a:solidFill>
                  <a:srgbClr val="7030A0"/>
                </a:solidFill>
                <a:latin typeface="Calibri" panose="020F0502020204030204" pitchFamily="34" charset="0"/>
                <a:ea typeface="Times New Roman" panose="02020603050405020304" pitchFamily="18" charset="0"/>
                <a:cs typeface="Calibri" panose="020F0502020204030204" pitchFamily="34" charset="0"/>
              </a:rPr>
              <a:t>gestes professionnels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Exploitation des procédures des élèves </a:t>
            </a:r>
            <a:r>
              <a:rPr lang="fr-FR" dirty="0" smtClean="0">
                <a:solidFill>
                  <a:srgbClr val="7030A0"/>
                </a:solidFill>
                <a:latin typeface="Calibri" panose="020F0502020204030204" pitchFamily="34" charset="0"/>
                <a:ea typeface="Times New Roman" panose="02020603050405020304" pitchFamily="18" charset="0"/>
                <a:cs typeface="Calibri" panose="020F0502020204030204" pitchFamily="34" charset="0"/>
              </a:rPr>
              <a:t>:</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Répartition du temps de la parole de l’élève /enseignant (équilibré ou non), du temps de travail collectif/individuel au sein des séances </a:t>
            </a:r>
            <a:r>
              <a:rPr lang="fr-F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7030A0"/>
              </a:buClr>
              <a:buFont typeface="+mj-lt"/>
              <a:buAutoNum type="arabicPeriod"/>
            </a:pPr>
            <a:r>
              <a:rPr lang="fr-FR" dirty="0">
                <a:solidFill>
                  <a:srgbClr val="7030A0"/>
                </a:solidFill>
                <a:latin typeface="Calibri" panose="020F0502020204030204" pitchFamily="34" charset="0"/>
                <a:ea typeface="Times New Roman" panose="02020603050405020304" pitchFamily="18" charset="0"/>
                <a:cs typeface="Calibri" panose="020F0502020204030204" pitchFamily="34" charset="0"/>
              </a:rPr>
              <a:t>Différenciation effective, remédiation, feed-back immédiat. </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027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des résultats élèves et des pratiques </a:t>
            </a:r>
            <a:endParaRPr lang="fr-FR" dirty="0"/>
          </a:p>
        </p:txBody>
      </p:sp>
      <p:pic>
        <p:nvPicPr>
          <p:cNvPr id="4" name="Espace réservé du contenu 3"/>
          <p:cNvPicPr>
            <a:picLocks noGrp="1" noChangeAspect="1"/>
          </p:cNvPicPr>
          <p:nvPr>
            <p:ph idx="1"/>
          </p:nvPr>
        </p:nvPicPr>
        <p:blipFill>
          <a:blip r:embed="rId2"/>
          <a:stretch>
            <a:fillRect/>
          </a:stretch>
        </p:blipFill>
        <p:spPr>
          <a:xfrm>
            <a:off x="2671284" y="1938843"/>
            <a:ext cx="6849431" cy="4124901"/>
          </a:xfrm>
          <a:prstGeom prst="rect">
            <a:avLst/>
          </a:prstGeom>
        </p:spPr>
      </p:pic>
    </p:spTree>
    <p:extLst>
      <p:ext uri="{BB962C8B-B14F-4D97-AF65-F5344CB8AC3E}">
        <p14:creationId xmlns:p14="http://schemas.microsoft.com/office/powerpoint/2010/main" val="189134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des résultats élèves et des pratiques </a:t>
            </a:r>
            <a:endParaRPr lang="fr-FR" dirty="0"/>
          </a:p>
        </p:txBody>
      </p:sp>
      <p:pic>
        <p:nvPicPr>
          <p:cNvPr id="5" name="Espace réservé du contenu 4"/>
          <p:cNvPicPr>
            <a:picLocks noGrp="1" noChangeAspect="1"/>
          </p:cNvPicPr>
          <p:nvPr>
            <p:ph idx="1"/>
          </p:nvPr>
        </p:nvPicPr>
        <p:blipFill>
          <a:blip r:embed="rId2"/>
          <a:stretch>
            <a:fillRect/>
          </a:stretch>
        </p:blipFill>
        <p:spPr>
          <a:xfrm>
            <a:off x="2932604" y="1825625"/>
            <a:ext cx="6326791" cy="4351338"/>
          </a:xfrm>
          <a:prstGeom prst="rect">
            <a:avLst/>
          </a:prstGeom>
        </p:spPr>
      </p:pic>
    </p:spTree>
    <p:extLst>
      <p:ext uri="{BB962C8B-B14F-4D97-AF65-F5344CB8AC3E}">
        <p14:creationId xmlns:p14="http://schemas.microsoft.com/office/powerpoint/2010/main" val="3413393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Une évolution : mise en oeuvre du</a:t>
            </a:r>
            <a:br>
              <a:rPr lang="fr-FR" dirty="0" smtClean="0"/>
            </a:br>
            <a:r>
              <a:rPr lang="fr-FR" b="1" dirty="0" smtClean="0"/>
              <a:t>Plan Mathématiques et Plan Français</a:t>
            </a:r>
            <a:endParaRPr lang="fr-FR" b="1"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FR" sz="4200" dirty="0" smtClean="0"/>
              <a:t>En mathématiques : in « les 21 mesures » </a:t>
            </a:r>
            <a:r>
              <a:rPr lang="fr-FR" sz="3300" i="1" dirty="0" smtClean="0"/>
              <a:t>mesures 14 et 15 </a:t>
            </a:r>
            <a:endParaRPr lang="fr-FR" sz="2100" i="1" dirty="0" smtClean="0"/>
          </a:p>
          <a:p>
            <a:pPr marL="0" indent="0">
              <a:buNone/>
            </a:pPr>
            <a:r>
              <a:rPr lang="fr-FR" b="1" dirty="0" smtClean="0"/>
              <a:t>Formation continue et développement personnel :</a:t>
            </a:r>
          </a:p>
          <a:p>
            <a:pPr marL="0" indent="0">
              <a:buNone/>
            </a:pPr>
            <a:r>
              <a:rPr lang="fr-FR" b="1" dirty="0" smtClean="0"/>
              <a:t>14 - Référent mathématiques</a:t>
            </a:r>
          </a:p>
          <a:p>
            <a:r>
              <a:rPr lang="fr-FR" dirty="0" smtClean="0"/>
              <a:t>Développer la formation continue en mathématiques des professeurs des écoles. </a:t>
            </a:r>
            <a:r>
              <a:rPr lang="fr-FR" b="1" dirty="0" smtClean="0"/>
              <a:t>Dans chaque circonscription, favoriser le développement professionnel entre pairs et en équipe, </a:t>
            </a:r>
            <a:r>
              <a:rPr lang="fr-FR" dirty="0" smtClean="0"/>
              <a:t>et nommer "référent mathématiques".</a:t>
            </a:r>
          </a:p>
          <a:p>
            <a:pPr marL="0" indent="0">
              <a:buNone/>
            </a:pPr>
            <a:r>
              <a:rPr lang="fr-FR" b="1" dirty="0" smtClean="0"/>
              <a:t>15 - Développement professionnel en équipe</a:t>
            </a:r>
          </a:p>
          <a:p>
            <a:r>
              <a:rPr lang="fr-FR" dirty="0" smtClean="0"/>
              <a:t>Développer la formation continue des professeurs de mathématiques à l’échelle locale, dans une logique de confiance, entre pairs et en équipe ; promouvoir l’observation conjointe ; dégager un temps commun dans les emplois du temps ; identifier les personnes ressources.</a:t>
            </a:r>
          </a:p>
          <a:p>
            <a:endParaRPr lang="fr-FR" dirty="0"/>
          </a:p>
        </p:txBody>
      </p:sp>
    </p:spTree>
    <p:extLst>
      <p:ext uri="{BB962C8B-B14F-4D97-AF65-F5344CB8AC3E}">
        <p14:creationId xmlns:p14="http://schemas.microsoft.com/office/powerpoint/2010/main" val="3601330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Cadrage national de la formation continue :</a:t>
            </a:r>
            <a:endParaRPr lang="fr-FR" dirty="0"/>
          </a:p>
        </p:txBody>
      </p:sp>
      <p:sp>
        <p:nvSpPr>
          <p:cNvPr id="3" name="Espace réservé du contenu 2"/>
          <p:cNvSpPr>
            <a:spLocks noGrp="1"/>
          </p:cNvSpPr>
          <p:nvPr>
            <p:ph idx="1"/>
          </p:nvPr>
        </p:nvSpPr>
        <p:spPr/>
        <p:txBody>
          <a:bodyPr/>
          <a:lstStyle/>
          <a:p>
            <a:pPr marL="0" indent="0">
              <a:buNone/>
            </a:pPr>
            <a:r>
              <a:rPr lang="fr-FR" b="1" dirty="0" smtClean="0"/>
              <a:t>Tableau sur 6 années </a:t>
            </a:r>
            <a:endParaRPr lang="fr-FR" b="1" dirty="0"/>
          </a:p>
        </p:txBody>
      </p:sp>
      <p:sp>
        <p:nvSpPr>
          <p:cNvPr id="4" name="Rectangle 3"/>
          <p:cNvSpPr/>
          <p:nvPr/>
        </p:nvSpPr>
        <p:spPr>
          <a:xfrm>
            <a:off x="1133341" y="2206645"/>
            <a:ext cx="10220459" cy="4154984"/>
          </a:xfrm>
          <a:prstGeom prst="rect">
            <a:avLst/>
          </a:prstGeom>
        </p:spPr>
        <p:txBody>
          <a:bodyPr wrap="square">
            <a:spAutoFit/>
          </a:bodyPr>
          <a:lstStyle/>
          <a:p>
            <a:r>
              <a:rPr lang="fr-FR" sz="2400" dirty="0"/>
              <a:t>L’objectif est de former l’ensemble des professeurs des écoles selon un plan de formation de proximité de six ans alternant formation en mathématiques et formation en français. </a:t>
            </a:r>
            <a:endParaRPr lang="fr-FR" sz="2400" dirty="0" smtClean="0"/>
          </a:p>
          <a:p>
            <a:r>
              <a:rPr lang="fr-FR" sz="2400" dirty="0" smtClean="0"/>
              <a:t>Un </a:t>
            </a:r>
            <a:r>
              <a:rPr lang="fr-FR" sz="2400" dirty="0"/>
              <a:t>sixième des enseignants d’une circonscription bénéficie du dispositif chaque année, soit en mathématiques, soit en français. </a:t>
            </a:r>
            <a:endParaRPr lang="fr-FR" sz="2400" dirty="0" smtClean="0"/>
          </a:p>
          <a:p>
            <a:r>
              <a:rPr lang="fr-FR" sz="2400" dirty="0" smtClean="0"/>
              <a:t>Durant </a:t>
            </a:r>
            <a:r>
              <a:rPr lang="fr-FR" sz="2400" dirty="0"/>
              <a:t>les quatre années sur les six pendant lesquelles ils ne bénéficient pas des modules spécifiques mathématiques ou français, les professeurs des écoles bénéficient de 18h de formation et de développement professionnel continu prises sur les 108h (= animations pédagogiques) et qui peuvent être à hauteur d’un tiers 3 consacrées à d’autres domaines que le français et les mathématiques stricto sensu (une focale départementale sera déterminée chaque année).</a:t>
            </a:r>
          </a:p>
        </p:txBody>
      </p:sp>
    </p:spTree>
    <p:extLst>
      <p:ext uri="{BB962C8B-B14F-4D97-AF65-F5344CB8AC3E}">
        <p14:creationId xmlns:p14="http://schemas.microsoft.com/office/powerpoint/2010/main" val="1833061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46" y="605307"/>
            <a:ext cx="11787665" cy="5602310"/>
          </a:xfrm>
          <a:prstGeom prst="rect">
            <a:avLst/>
          </a:prstGeom>
        </p:spPr>
      </p:pic>
    </p:spTree>
    <p:extLst>
      <p:ext uri="{BB962C8B-B14F-4D97-AF65-F5344CB8AC3E}">
        <p14:creationId xmlns:p14="http://schemas.microsoft.com/office/powerpoint/2010/main" val="66160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a:t>
            </a:r>
            <a:r>
              <a:rPr lang="fr-FR" b="1" dirty="0"/>
              <a:t>contenus de formation</a:t>
            </a:r>
            <a:endParaRPr lang="fr-FR" dirty="0"/>
          </a:p>
        </p:txBody>
      </p:sp>
      <p:sp>
        <p:nvSpPr>
          <p:cNvPr id="3" name="Espace réservé du contenu 2"/>
          <p:cNvSpPr>
            <a:spLocks noGrp="1"/>
          </p:cNvSpPr>
          <p:nvPr>
            <p:ph idx="1"/>
          </p:nvPr>
        </p:nvSpPr>
        <p:spPr/>
        <p:txBody>
          <a:bodyPr>
            <a:normAutofit/>
          </a:bodyPr>
          <a:lstStyle/>
          <a:p>
            <a:pPr marL="0" indent="0">
              <a:buNone/>
            </a:pPr>
            <a:r>
              <a:rPr lang="fr-FR" sz="2400" i="1" dirty="0" smtClean="0"/>
              <a:t>Prise en compte des données nationales, confirmées au niveau départemental:</a:t>
            </a:r>
          </a:p>
          <a:p>
            <a:pPr marL="0" indent="0">
              <a:buNone/>
            </a:pPr>
            <a:r>
              <a:rPr lang="fr-FR" dirty="0" smtClean="0"/>
              <a:t>Les </a:t>
            </a:r>
            <a:r>
              <a:rPr lang="fr-FR" dirty="0"/>
              <a:t>priorités de formation </a:t>
            </a:r>
            <a:r>
              <a:rPr lang="fr-FR" dirty="0" smtClean="0"/>
              <a:t>porteront </a:t>
            </a:r>
            <a:r>
              <a:rPr lang="fr-FR" dirty="0"/>
              <a:t>sur le développement des connaissances didactiques et pédagogiques relatives : </a:t>
            </a:r>
            <a:endParaRPr lang="fr-FR" dirty="0" smtClean="0"/>
          </a:p>
          <a:p>
            <a:pPr lvl="0"/>
            <a:r>
              <a:rPr lang="fr-FR" dirty="0" smtClean="0">
                <a:solidFill>
                  <a:srgbClr val="FF0000"/>
                </a:solidFill>
                <a:effectLst/>
              </a:rPr>
              <a:t>La construction du nombre</a:t>
            </a:r>
          </a:p>
          <a:p>
            <a:pPr lvl="0"/>
            <a:r>
              <a:rPr lang="fr-FR" dirty="0" smtClean="0">
                <a:solidFill>
                  <a:srgbClr val="FF0000"/>
                </a:solidFill>
              </a:rPr>
              <a:t>La résolution de problèmes (arithmétiques entre autres)</a:t>
            </a:r>
          </a:p>
          <a:p>
            <a:pPr lvl="0"/>
            <a:endParaRPr lang="fr-FR" dirty="0">
              <a:solidFill>
                <a:srgbClr val="FF0000"/>
              </a:solidFill>
              <a:effectLst/>
            </a:endParaRPr>
          </a:p>
          <a:p>
            <a:pPr marL="0" lvl="0" indent="0">
              <a:buNone/>
            </a:pPr>
            <a:r>
              <a:rPr lang="fr-FR" dirty="0" smtClean="0">
                <a:solidFill>
                  <a:srgbClr val="FF0000"/>
                </a:solidFill>
              </a:rPr>
              <a:t>Ce parcours d’apprentissage se construit durant toute la scolarité obligatoire :</a:t>
            </a:r>
            <a:endParaRPr lang="fr-FR" dirty="0" smtClean="0">
              <a:solidFill>
                <a:srgbClr val="FF0000"/>
              </a:solidFill>
              <a:effectLst/>
            </a:endParaRPr>
          </a:p>
        </p:txBody>
      </p:sp>
    </p:spTree>
    <p:extLst>
      <p:ext uri="{BB962C8B-B14F-4D97-AF65-F5344CB8AC3E}">
        <p14:creationId xmlns:p14="http://schemas.microsoft.com/office/powerpoint/2010/main" val="2636304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a:t>
            </a:r>
            <a:r>
              <a:rPr lang="fr-FR" b="1" dirty="0"/>
              <a:t>contenus de formation</a:t>
            </a:r>
            <a:endParaRPr lang="fr-FR" dirty="0"/>
          </a:p>
        </p:txBody>
      </p:sp>
      <p:sp>
        <p:nvSpPr>
          <p:cNvPr id="3" name="Espace réservé du contenu 2"/>
          <p:cNvSpPr>
            <a:spLocks noGrp="1"/>
          </p:cNvSpPr>
          <p:nvPr>
            <p:ph idx="1"/>
          </p:nvPr>
        </p:nvSpPr>
        <p:spPr>
          <a:xfrm>
            <a:off x="476518" y="1825625"/>
            <a:ext cx="10877282" cy="4351338"/>
          </a:xfrm>
        </p:spPr>
        <p:txBody>
          <a:bodyPr>
            <a:normAutofit fontScale="92500"/>
          </a:bodyPr>
          <a:lstStyle/>
          <a:p>
            <a:pPr marL="0" indent="0">
              <a:buNone/>
            </a:pPr>
            <a:r>
              <a:rPr lang="fr-FR" dirty="0">
                <a:solidFill>
                  <a:srgbClr val="FF0000"/>
                </a:solidFill>
              </a:rPr>
              <a:t>Ce parcours d’apprentissage se construit durant toute la scolarité obligatoire :</a:t>
            </a:r>
          </a:p>
          <a:p>
            <a:pPr marL="0" indent="0">
              <a:buNone/>
            </a:pPr>
            <a:r>
              <a:rPr lang="fr-FR" b="1" i="1" dirty="0" smtClean="0"/>
              <a:t>A la maternelle:</a:t>
            </a:r>
            <a:endParaRPr lang="fr-FR" b="1" i="1" dirty="0"/>
          </a:p>
          <a:p>
            <a:pPr lvl="0"/>
            <a:r>
              <a:rPr lang="fr-FR" dirty="0"/>
              <a:t>aux premiers apprentissages mathématiques : développer et approfondir les connaissances didactiques dans le domaine de la construction du nombre ;</a:t>
            </a:r>
          </a:p>
          <a:p>
            <a:r>
              <a:rPr lang="fr-FR" dirty="0"/>
              <a:t>au développement global de l’enfant et les modalités spécifiques d’apprentissages : privilégier un enseignement de la résolution de problèmes, en prenant appui sur ces modalités, plus particulièrement les situations de jeu et la manipulation</a:t>
            </a:r>
            <a:r>
              <a:rPr lang="fr-FR" dirty="0" smtClean="0"/>
              <a:t>. Les priorités de formation pour l’école maternelle porteront sur le développement des connaissances didactiques et pédagogiques relatives</a:t>
            </a:r>
            <a:endParaRPr lang="fr-FR" dirty="0" smtClean="0">
              <a:effectLst/>
            </a:endParaRPr>
          </a:p>
        </p:txBody>
      </p:sp>
    </p:spTree>
    <p:extLst>
      <p:ext uri="{BB962C8B-B14F-4D97-AF65-F5344CB8AC3E}">
        <p14:creationId xmlns:p14="http://schemas.microsoft.com/office/powerpoint/2010/main" val="3257081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l"/>
            <a:r>
              <a:rPr lang="fr-FR" i="1" dirty="0" smtClean="0"/>
              <a:t>Petite mise en jambe:</a:t>
            </a:r>
            <a:endParaRPr lang="fr-FR" i="1" dirty="0"/>
          </a:p>
        </p:txBody>
      </p:sp>
    </p:spTree>
    <p:extLst>
      <p:ext uri="{BB962C8B-B14F-4D97-AF65-F5344CB8AC3E}">
        <p14:creationId xmlns:p14="http://schemas.microsoft.com/office/powerpoint/2010/main" val="4235935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1. Les contenus de formation</a:t>
            </a:r>
            <a:endParaRPr lang="fr-FR" dirty="0"/>
          </a:p>
        </p:txBody>
      </p:sp>
      <p:sp>
        <p:nvSpPr>
          <p:cNvPr id="3" name="Espace réservé du contenu 2"/>
          <p:cNvSpPr>
            <a:spLocks noGrp="1"/>
          </p:cNvSpPr>
          <p:nvPr>
            <p:ph idx="1"/>
          </p:nvPr>
        </p:nvSpPr>
        <p:spPr>
          <a:xfrm>
            <a:off x="838200" y="1429555"/>
            <a:ext cx="10515600" cy="4747408"/>
          </a:xfrm>
        </p:spPr>
        <p:txBody>
          <a:bodyPr>
            <a:noAutofit/>
          </a:bodyPr>
          <a:lstStyle/>
          <a:p>
            <a:pPr marL="0" indent="0">
              <a:buNone/>
            </a:pPr>
            <a:r>
              <a:rPr lang="fr-FR" sz="3200" b="1" i="1" dirty="0" smtClean="0"/>
              <a:t>A l’école élémentaire :</a:t>
            </a:r>
          </a:p>
          <a:p>
            <a:r>
              <a:rPr lang="fr-FR" sz="2400" b="1" dirty="0"/>
              <a:t>L</a:t>
            </a:r>
            <a:r>
              <a:rPr lang="fr-FR" sz="2400" b="1" dirty="0" smtClean="0"/>
              <a:t>a </a:t>
            </a:r>
            <a:r>
              <a:rPr lang="fr-FR" sz="2400" b="1" dirty="0"/>
              <a:t>connaissance </a:t>
            </a:r>
            <a:r>
              <a:rPr lang="fr-FR" sz="2400" b="1" u="sng" dirty="0"/>
              <a:t>des nombres entiers et du calcul</a:t>
            </a:r>
            <a:r>
              <a:rPr lang="fr-FR" sz="2400" u="sng" dirty="0"/>
              <a:t> </a:t>
            </a:r>
            <a:r>
              <a:rPr lang="fr-FR" sz="2400" dirty="0"/>
              <a:t>est un </a:t>
            </a:r>
            <a:r>
              <a:rPr lang="fr-FR" sz="2400" b="1" dirty="0"/>
              <a:t>enjeu majeur pour la maîtrise des principaux éléments de mathématiques à l’école primaire</a:t>
            </a:r>
            <a:r>
              <a:rPr lang="fr-FR" sz="2400" dirty="0"/>
              <a:t>. </a:t>
            </a:r>
            <a:endParaRPr lang="fr-FR" sz="2400" dirty="0" smtClean="0"/>
          </a:p>
          <a:p>
            <a:pPr marL="0" indent="0">
              <a:buNone/>
            </a:pPr>
            <a:r>
              <a:rPr lang="fr-FR" sz="2400" dirty="0" smtClean="0"/>
              <a:t>Les </a:t>
            </a:r>
            <a:r>
              <a:rPr lang="fr-FR" sz="2400" dirty="0"/>
              <a:t>résultats aux évaluations nationales mettent en évidence les </a:t>
            </a:r>
            <a:r>
              <a:rPr lang="fr-FR" sz="2400" b="1" dirty="0"/>
              <a:t>difficultés</a:t>
            </a:r>
            <a:r>
              <a:rPr lang="fr-FR" sz="2400" dirty="0"/>
              <a:t> des élèves à </a:t>
            </a:r>
            <a:r>
              <a:rPr lang="fr-FR" sz="2400" b="1" dirty="0"/>
              <a:t>additionner et soustraire</a:t>
            </a:r>
            <a:r>
              <a:rPr lang="fr-FR" sz="2400" dirty="0"/>
              <a:t>. Ces compétences sont également à mettre en lien avec la compétence </a:t>
            </a:r>
            <a:r>
              <a:rPr lang="fr-FR" sz="2400" b="1" dirty="0"/>
              <a:t>Placer un nombre sur une ligne</a:t>
            </a:r>
            <a:r>
              <a:rPr lang="fr-FR" sz="2400" i="1" dirty="0"/>
              <a:t>,</a:t>
            </a:r>
            <a:r>
              <a:rPr lang="fr-FR" sz="2400" dirty="0"/>
              <a:t> échouée au CP et au CE1</a:t>
            </a:r>
            <a:r>
              <a:rPr lang="fr-FR" sz="2400" dirty="0" smtClean="0"/>
              <a:t>.</a:t>
            </a:r>
            <a:endParaRPr lang="fr-FR" sz="2400" dirty="0" smtClean="0">
              <a:effectLst/>
            </a:endParaRPr>
          </a:p>
          <a:p>
            <a:pPr lvl="1"/>
            <a:r>
              <a:rPr lang="fr-FR" sz="1800" dirty="0"/>
              <a:t>Ces compétences sont prédictives de la réussite ultérieure des élèves car elles s’appuient sur : </a:t>
            </a:r>
            <a:endParaRPr lang="fr-FR" sz="1800" dirty="0" smtClean="0">
              <a:effectLst/>
            </a:endParaRPr>
          </a:p>
          <a:p>
            <a:pPr lvl="1"/>
            <a:r>
              <a:rPr lang="fr-FR" sz="1800" dirty="0"/>
              <a:t>la notion de cardinal,</a:t>
            </a:r>
          </a:p>
          <a:p>
            <a:pPr lvl="1"/>
            <a:r>
              <a:rPr lang="fr-FR" sz="1800" dirty="0"/>
              <a:t>la connaissance des nombres et la capacité des élèves à les décomposer,</a:t>
            </a:r>
          </a:p>
          <a:p>
            <a:pPr lvl="1"/>
            <a:r>
              <a:rPr lang="fr-FR" sz="1800" dirty="0"/>
              <a:t>la capacité à se déplacer d’un certain nombre d’unités</a:t>
            </a:r>
            <a:r>
              <a:rPr lang="fr-FR" sz="1800" dirty="0" smtClean="0"/>
              <a:t>.</a:t>
            </a:r>
          </a:p>
          <a:p>
            <a:pPr marL="457200" lvl="1" indent="0">
              <a:buNone/>
            </a:pPr>
            <a:endParaRPr lang="fr-FR" sz="1800" dirty="0"/>
          </a:p>
          <a:p>
            <a:pPr marL="457200" lvl="1" indent="0">
              <a:buNone/>
            </a:pPr>
            <a:r>
              <a:rPr lang="fr-FR" sz="2800" i="1" dirty="0" smtClean="0"/>
              <a:t>Le champ </a:t>
            </a:r>
            <a:r>
              <a:rPr lang="fr-FR" sz="2800" b="1" i="1" u="sng" dirty="0" smtClean="0"/>
              <a:t>Grandeurs et mesures </a:t>
            </a:r>
            <a:r>
              <a:rPr lang="fr-FR" sz="2800" i="1" dirty="0" smtClean="0"/>
              <a:t>participe pleinement à la construction du nombre.</a:t>
            </a:r>
          </a:p>
        </p:txBody>
      </p:sp>
    </p:spTree>
    <p:extLst>
      <p:ext uri="{BB962C8B-B14F-4D97-AF65-F5344CB8AC3E}">
        <p14:creationId xmlns:p14="http://schemas.microsoft.com/office/powerpoint/2010/main" val="4068641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1. Les contenus de formation</a:t>
            </a:r>
            <a:endParaRPr lang="fr-FR" dirty="0"/>
          </a:p>
        </p:txBody>
      </p:sp>
      <p:sp>
        <p:nvSpPr>
          <p:cNvPr id="3" name="Espace réservé du contenu 2"/>
          <p:cNvSpPr>
            <a:spLocks noGrp="1"/>
          </p:cNvSpPr>
          <p:nvPr>
            <p:ph idx="1"/>
          </p:nvPr>
        </p:nvSpPr>
        <p:spPr>
          <a:xfrm>
            <a:off x="838200" y="1429555"/>
            <a:ext cx="10515600" cy="4747408"/>
          </a:xfrm>
        </p:spPr>
        <p:txBody>
          <a:bodyPr>
            <a:normAutofit/>
          </a:bodyPr>
          <a:lstStyle/>
          <a:p>
            <a:endParaRPr lang="fr-FR" sz="1600" dirty="0" smtClean="0">
              <a:effectLst/>
            </a:endParaRPr>
          </a:p>
          <a:p>
            <a:r>
              <a:rPr lang="fr-FR" sz="3200" dirty="0" smtClean="0"/>
              <a:t>Au cycle 3:</a:t>
            </a:r>
          </a:p>
          <a:p>
            <a:pPr marL="0" indent="0">
              <a:buNone/>
            </a:pPr>
            <a:r>
              <a:rPr lang="fr-FR" sz="3200" dirty="0" smtClean="0"/>
              <a:t> les résultats des évaluations 6</a:t>
            </a:r>
            <a:r>
              <a:rPr lang="fr-FR" sz="3200" baseline="30000" dirty="0" smtClean="0"/>
              <a:t>ème</a:t>
            </a:r>
            <a:r>
              <a:rPr lang="fr-FR" sz="3200" dirty="0" smtClean="0"/>
              <a:t> montrent que la </a:t>
            </a:r>
            <a:r>
              <a:rPr lang="fr-FR" sz="3200" b="1" dirty="0" smtClean="0"/>
              <a:t>résolution de problème </a:t>
            </a:r>
            <a:r>
              <a:rPr lang="fr-FR" sz="3200" dirty="0" smtClean="0"/>
              <a:t>est le domaine dans lequel les élèves rencontrent le plus de difficulté notamment dans les situations impliquant </a:t>
            </a:r>
            <a:r>
              <a:rPr lang="fr-FR" sz="3200" b="1" dirty="0" smtClean="0"/>
              <a:t>des calculs </a:t>
            </a:r>
            <a:r>
              <a:rPr lang="fr-FR" sz="3200" dirty="0" smtClean="0"/>
              <a:t>sur </a:t>
            </a:r>
            <a:r>
              <a:rPr lang="fr-FR" sz="3200" b="1" dirty="0" smtClean="0"/>
              <a:t>les grandeurs </a:t>
            </a:r>
            <a:r>
              <a:rPr lang="fr-FR" sz="3200" dirty="0" smtClean="0"/>
              <a:t>et des calculs avec</a:t>
            </a:r>
            <a:r>
              <a:rPr lang="fr-FR" sz="3200" b="1" u="sng" dirty="0" smtClean="0"/>
              <a:t> les fractions et décimaux.  </a:t>
            </a:r>
            <a:endParaRPr lang="fr-FR" sz="3200" b="1" u="sng" dirty="0">
              <a:effectLst/>
            </a:endParaRPr>
          </a:p>
        </p:txBody>
      </p:sp>
    </p:spTree>
    <p:extLst>
      <p:ext uri="{BB962C8B-B14F-4D97-AF65-F5344CB8AC3E}">
        <p14:creationId xmlns:p14="http://schemas.microsoft.com/office/powerpoint/2010/main" val="423834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915" y="836759"/>
            <a:ext cx="10354613" cy="5833905"/>
          </a:xfrm>
          <a:prstGeom prst="rect">
            <a:avLst/>
          </a:prstGeom>
        </p:spPr>
        <p:txBody>
          <a:bodyPr wrap="square">
            <a:spAutoFit/>
          </a:bodyPr>
          <a:lstStyle/>
          <a:p>
            <a:pPr>
              <a:spcAft>
                <a:spcPts val="600"/>
              </a:spcAft>
            </a:pPr>
            <a:r>
              <a:rPr lang="fr-FR" b="1" u="none" strike="noStrike" dirty="0" smtClean="0">
                <a:solidFill>
                  <a:srgbClr val="000000"/>
                </a:solidFill>
                <a:effectLst/>
                <a:cs typeface="Arial" panose="020B0604020202020204" pitchFamily="34" charset="0"/>
              </a:rPr>
              <a:t> </a:t>
            </a:r>
            <a:endParaRPr lang="fr-FR" dirty="0" smtClean="0">
              <a:effectLst/>
            </a:endParaRPr>
          </a:p>
          <a:p>
            <a:pPr>
              <a:spcAft>
                <a:spcPts val="600"/>
              </a:spcAft>
            </a:pPr>
            <a:r>
              <a:rPr lang="fr-FR" sz="2800" b="1" u="sng" dirty="0" smtClean="0">
                <a:solidFill>
                  <a:srgbClr val="000000"/>
                </a:solidFill>
                <a:effectLst/>
                <a:cs typeface="Arial" panose="020B0604020202020204" pitchFamily="34" charset="0"/>
              </a:rPr>
              <a:t>En synthèse </a:t>
            </a:r>
            <a:endParaRPr lang="fr-FR" sz="2800" dirty="0" smtClean="0">
              <a:effectLst/>
            </a:endParaRPr>
          </a:p>
          <a:p>
            <a:pPr>
              <a:spcAft>
                <a:spcPts val="600"/>
              </a:spcAft>
            </a:pPr>
            <a:r>
              <a:rPr lang="fr-FR" sz="2800" b="1" u="none" strike="noStrike" dirty="0" smtClean="0">
                <a:solidFill>
                  <a:srgbClr val="000000"/>
                </a:solidFill>
                <a:effectLst/>
                <a:cs typeface="Arial" panose="020B0604020202020204" pitchFamily="34" charset="0"/>
              </a:rPr>
              <a:t> </a:t>
            </a:r>
            <a:endParaRPr lang="fr-FR" sz="2800" dirty="0" smtClean="0">
              <a:effectLst/>
            </a:endParaRPr>
          </a:p>
          <a:p>
            <a:pPr>
              <a:spcAft>
                <a:spcPts val="600"/>
              </a:spcAft>
            </a:pPr>
            <a:r>
              <a:rPr lang="fr-FR" sz="2800" b="1" dirty="0" smtClean="0">
                <a:solidFill>
                  <a:srgbClr val="000000"/>
                </a:solidFill>
                <a:effectLst/>
                <a:cs typeface="Arial" panose="020B0604020202020204" pitchFamily="34" charset="0"/>
              </a:rPr>
              <a:t>Les priorités de formation à prendre en considération porteront donc sur les points suivants : </a:t>
            </a:r>
            <a:endParaRPr lang="fr-FR" sz="2800" dirty="0" smtClean="0">
              <a:effectLst/>
            </a:endParaRPr>
          </a:p>
          <a:p>
            <a:pPr marL="342900" lvl="0" indent="-342900">
              <a:lnSpc>
                <a:spcPct val="115000"/>
              </a:lnSpc>
              <a:spcAft>
                <a:spcPts val="0"/>
              </a:spcAft>
              <a:buFont typeface="Helvetica" panose="020B0604020202020204" pitchFamily="34" charset="0"/>
              <a:buChar char="-"/>
            </a:pPr>
            <a:r>
              <a:rPr lang="fr-FR" sz="2800" dirty="0" smtClean="0">
                <a:solidFill>
                  <a:srgbClr val="000000"/>
                </a:solidFill>
                <a:effectLst/>
                <a:latin typeface="Arial" panose="020B0604020202020204" pitchFamily="34" charset="0"/>
                <a:ea typeface="Arial Unicode MS"/>
                <a:cs typeface="Arial" panose="020B0604020202020204" pitchFamily="34" charset="0"/>
              </a:rPr>
              <a:t>Développer et consolider les connaissances didactiques et pédagogiques</a:t>
            </a:r>
            <a:r>
              <a:rPr lang="fr-FR" sz="2800" b="1" dirty="0" smtClean="0">
                <a:solidFill>
                  <a:srgbClr val="000000"/>
                </a:solidFill>
                <a:effectLst/>
                <a:latin typeface="Arial" panose="020B0604020202020204" pitchFamily="34" charset="0"/>
                <a:ea typeface="Arial Unicode MS"/>
                <a:cs typeface="Arial" panose="020B0604020202020204" pitchFamily="34" charset="0"/>
              </a:rPr>
              <a:t> en résolution de problèmes ;</a:t>
            </a:r>
            <a:endParaRPr lang="fr-FR" sz="3600" b="1" dirty="0" smtClean="0">
              <a:effectLst/>
              <a:latin typeface="Arial" panose="020B0604020202020204" pitchFamily="34" charset="0"/>
              <a:ea typeface="Arial Unicode MS"/>
              <a:cs typeface="Times New Roman" panose="02020603050405020304" pitchFamily="18" charset="0"/>
            </a:endParaRPr>
          </a:p>
          <a:p>
            <a:pPr marL="342900" lvl="0" indent="-342900">
              <a:lnSpc>
                <a:spcPct val="115000"/>
              </a:lnSpc>
              <a:spcAft>
                <a:spcPts val="0"/>
              </a:spcAft>
              <a:buFont typeface="Helvetica" panose="020B0604020202020204" pitchFamily="34" charset="0"/>
              <a:buChar char="-"/>
            </a:pPr>
            <a:r>
              <a:rPr lang="fr-FR" sz="2800" dirty="0" smtClean="0">
                <a:solidFill>
                  <a:srgbClr val="000000"/>
                </a:solidFill>
                <a:effectLst/>
                <a:latin typeface="Arial" panose="020B0604020202020204" pitchFamily="34" charset="0"/>
                <a:ea typeface="Arial Unicode MS"/>
                <a:cs typeface="Arial" panose="020B0604020202020204" pitchFamily="34" charset="0"/>
              </a:rPr>
              <a:t>Développer et consolider les connaissances didactiques et pédagogiques</a:t>
            </a:r>
            <a:r>
              <a:rPr lang="fr-FR" sz="2800" b="1" dirty="0" smtClean="0">
                <a:solidFill>
                  <a:srgbClr val="000000"/>
                </a:solidFill>
                <a:effectLst/>
                <a:latin typeface="Arial" panose="020B0604020202020204" pitchFamily="34" charset="0"/>
                <a:ea typeface="Arial Unicode MS"/>
                <a:cs typeface="Arial" panose="020B0604020202020204" pitchFamily="34" charset="0"/>
              </a:rPr>
              <a:t> en nombres et calcul, </a:t>
            </a:r>
            <a:r>
              <a:rPr lang="fr-FR" sz="2800" dirty="0" smtClean="0">
                <a:solidFill>
                  <a:srgbClr val="000000"/>
                </a:solidFill>
                <a:effectLst/>
                <a:latin typeface="Arial" panose="020B0604020202020204" pitchFamily="34" charset="0"/>
                <a:ea typeface="Arial Unicode MS"/>
                <a:cs typeface="Arial" panose="020B0604020202020204" pitchFamily="34" charset="0"/>
              </a:rPr>
              <a:t>en appui: </a:t>
            </a:r>
            <a:r>
              <a:rPr lang="fr-FR" sz="2800" b="1" dirty="0" smtClean="0">
                <a:solidFill>
                  <a:srgbClr val="000000"/>
                </a:solidFill>
                <a:effectLst/>
                <a:latin typeface="Arial" panose="020B0604020202020204" pitchFamily="34" charset="0"/>
                <a:ea typeface="Arial Unicode MS"/>
                <a:cs typeface="Arial" panose="020B0604020202020204" pitchFamily="34" charset="0"/>
              </a:rPr>
              <a:t>Grandeurs et mesures.</a:t>
            </a:r>
          </a:p>
          <a:p>
            <a:pPr marL="342900" lvl="0" indent="-342900">
              <a:lnSpc>
                <a:spcPct val="115000"/>
              </a:lnSpc>
              <a:spcAft>
                <a:spcPts val="0"/>
              </a:spcAft>
              <a:buFont typeface="Helvetica" panose="020B0604020202020204" pitchFamily="34" charset="0"/>
              <a:buChar char="-"/>
            </a:pPr>
            <a:endParaRPr lang="fr-FR" sz="3600" b="1" dirty="0" smtClean="0">
              <a:effectLst/>
              <a:latin typeface="Arial" panose="020B0604020202020204" pitchFamily="34" charset="0"/>
              <a:ea typeface="Arial Unicode MS"/>
              <a:cs typeface="Times New Roman" panose="02020603050405020304" pitchFamily="18" charset="0"/>
            </a:endParaRPr>
          </a:p>
          <a:p>
            <a:pPr>
              <a:lnSpc>
                <a:spcPct val="115000"/>
              </a:lnSpc>
              <a:spcAft>
                <a:spcPts val="0"/>
              </a:spcAft>
            </a:pPr>
            <a:r>
              <a:rPr lang="fr-FR"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24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47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915" y="836759"/>
            <a:ext cx="10882648" cy="4715137"/>
          </a:xfrm>
          <a:prstGeom prst="rect">
            <a:avLst/>
          </a:prstGeom>
        </p:spPr>
        <p:txBody>
          <a:bodyPr wrap="square">
            <a:spAutoFit/>
          </a:bodyPr>
          <a:lstStyle/>
          <a:p>
            <a:pPr>
              <a:spcAft>
                <a:spcPts val="600"/>
              </a:spcAft>
            </a:pPr>
            <a:r>
              <a:rPr lang="fr-FR" b="1" u="none" strike="noStrike" dirty="0" smtClean="0">
                <a:solidFill>
                  <a:srgbClr val="000000"/>
                </a:solidFill>
                <a:effectLst/>
                <a:cs typeface="Arial" panose="020B0604020202020204" pitchFamily="34" charset="0"/>
              </a:rPr>
              <a:t> </a:t>
            </a:r>
            <a:endParaRPr lang="fr-FR" dirty="0" smtClean="0">
              <a:effectLst/>
            </a:endParaRPr>
          </a:p>
          <a:p>
            <a:pPr>
              <a:spcAft>
                <a:spcPts val="600"/>
              </a:spcAft>
            </a:pPr>
            <a:r>
              <a:rPr lang="fr-FR" sz="2400" b="1" u="sng" dirty="0" smtClean="0">
                <a:solidFill>
                  <a:srgbClr val="000000"/>
                </a:solidFill>
                <a:effectLst/>
                <a:cs typeface="Arial" panose="020B0604020202020204" pitchFamily="34" charset="0"/>
              </a:rPr>
              <a:t>En synthèse </a:t>
            </a:r>
            <a:r>
              <a:rPr lang="fr-FR"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400" dirty="0">
                <a:solidFill>
                  <a:srgbClr val="000000"/>
                </a:solidFill>
                <a:latin typeface="Arial" panose="020B0604020202020204" pitchFamily="34" charset="0"/>
                <a:ea typeface="Calibri" panose="020F0502020204030204" pitchFamily="34" charset="0"/>
                <a:cs typeface="Arial" panose="020B0604020202020204" pitchFamily="34" charset="0"/>
              </a:rPr>
              <a:t>lors de la formation continue hors temps scolaire </a:t>
            </a:r>
            <a:r>
              <a:rPr lang="fr-FR"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fr-FR" sz="24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La mise en œuvre du </a:t>
            </a:r>
            <a:r>
              <a:rPr lang="fr-FR" sz="2400" b="1" u="sng"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plan Math </a:t>
            </a:r>
            <a:r>
              <a:rPr lang="fr-FR"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dans la circonscription sera donc composée de :</a:t>
            </a:r>
            <a:endParaRPr lang="fr-FR" sz="32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Tx/>
              <a:buChar char="-"/>
            </a:pPr>
            <a:r>
              <a:rPr lang="fr-FR"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la mobilisation pour la </a:t>
            </a:r>
            <a:r>
              <a:rPr lang="fr-FR" sz="24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résolution de problèmes en C1 et C3, Grandeurs et mesures en C2 (</a:t>
            </a:r>
            <a:r>
              <a:rPr lang="fr-FR"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les nombres et le calcul (réalisées les années précédentes)</a:t>
            </a:r>
            <a:r>
              <a:rPr lang="fr-FR"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fr-FR" sz="32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Tx/>
              <a:buChar char="-"/>
            </a:pPr>
            <a:r>
              <a:rPr lang="fr-FR" sz="2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la construction de sessions </a:t>
            </a:r>
            <a:r>
              <a:rPr lang="fr-FR" sz="2400" b="1" u="sng"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d’accompagnement personnalisé </a:t>
            </a:r>
            <a:r>
              <a:rPr lang="fr-FR" sz="2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et de périodes de travail en petits groupes = « Constellations »</a:t>
            </a:r>
          </a:p>
          <a:p>
            <a:pPr marL="342900" indent="-342900">
              <a:lnSpc>
                <a:spcPct val="115000"/>
              </a:lnSpc>
              <a:spcAft>
                <a:spcPts val="0"/>
              </a:spcAft>
              <a:buFontTx/>
              <a:buChar char="-"/>
            </a:pPr>
            <a:r>
              <a:rPr lang="fr-FR" sz="2400" dirty="0" smtClean="0">
                <a:solidFill>
                  <a:srgbClr val="FF0000"/>
                </a:solidFill>
                <a:latin typeface="Arial" panose="020B0604020202020204" pitchFamily="34" charset="0"/>
                <a:ea typeface="Calibri" panose="020F0502020204030204" pitchFamily="34" charset="0"/>
                <a:cs typeface="Arial" panose="020B0604020202020204" pitchFamily="34" charset="0"/>
              </a:rPr>
              <a:t>Module de 18 heures en FC-HTS et 4 ½ journées</a:t>
            </a:r>
            <a:r>
              <a:rPr lang="fr-FR" sz="24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 temps scolaire consacrées à l’analyse de pratique, aux observations croisées,...</a:t>
            </a:r>
          </a:p>
          <a:p>
            <a:pPr>
              <a:lnSpc>
                <a:spcPct val="115000"/>
              </a:lnSpc>
              <a:spcAft>
                <a:spcPts val="600"/>
              </a:spcAft>
            </a:pPr>
            <a:r>
              <a:rPr lang="fr-FR" sz="2400" dirty="0" smtClean="0">
                <a:solidFill>
                  <a:srgbClr val="FF0000"/>
                </a:solidFill>
                <a:latin typeface="Arial" panose="020B0604020202020204" pitchFamily="34" charset="0"/>
                <a:ea typeface="Calibri" panose="020F0502020204030204" pitchFamily="34" charset="0"/>
                <a:cs typeface="Arial" panose="020B0604020202020204" pitchFamily="34" charset="0"/>
              </a:rPr>
              <a:t>(ces quatre ½ journées: BDFC)</a:t>
            </a:r>
          </a:p>
        </p:txBody>
      </p:sp>
    </p:spTree>
    <p:extLst>
      <p:ext uri="{BB962C8B-B14F-4D97-AF65-F5344CB8AC3E}">
        <p14:creationId xmlns:p14="http://schemas.microsoft.com/office/powerpoint/2010/main" val="3933294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8600" y="151103"/>
            <a:ext cx="11170008" cy="1639597"/>
          </a:xfrm>
        </p:spPr>
        <p:txBody>
          <a:bodyPr>
            <a:normAutofit/>
          </a:bodyPr>
          <a:lstStyle/>
          <a:p>
            <a:pPr algn="ctr"/>
            <a:r>
              <a:rPr lang="fr-FR" sz="4800" b="1" dirty="0" smtClean="0"/>
              <a:t>Mise en œuvre du plan Math dans le plan FC</a:t>
            </a:r>
            <a:br>
              <a:rPr lang="fr-FR" sz="4800" b="1" dirty="0" smtClean="0"/>
            </a:br>
            <a:r>
              <a:rPr lang="fr-FR" sz="4800" b="1" dirty="0" smtClean="0"/>
              <a:t> de la circonscription L3 Ronchin</a:t>
            </a:r>
            <a:endParaRPr lang="fr-FR" sz="4800" b="1" dirty="0"/>
          </a:p>
        </p:txBody>
      </p:sp>
      <p:pic>
        <p:nvPicPr>
          <p:cNvPr id="2" name="Image 1"/>
          <p:cNvPicPr>
            <a:picLocks noChangeAspect="1"/>
          </p:cNvPicPr>
          <p:nvPr/>
        </p:nvPicPr>
        <p:blipFill>
          <a:blip r:embed="rId2"/>
          <a:stretch>
            <a:fillRect/>
          </a:stretch>
        </p:blipFill>
        <p:spPr>
          <a:xfrm>
            <a:off x="3927475" y="2203450"/>
            <a:ext cx="4286250" cy="4381500"/>
          </a:xfrm>
          <a:prstGeom prst="rect">
            <a:avLst/>
          </a:prstGeom>
        </p:spPr>
      </p:pic>
    </p:spTree>
    <p:extLst>
      <p:ext uri="{BB962C8B-B14F-4D97-AF65-F5344CB8AC3E}">
        <p14:creationId xmlns:p14="http://schemas.microsoft.com/office/powerpoint/2010/main" val="584695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741291225"/>
              </p:ext>
            </p:extLst>
          </p:nvPr>
        </p:nvGraphicFramePr>
        <p:xfrm>
          <a:off x="331809" y="319289"/>
          <a:ext cx="11475076" cy="8157500"/>
        </p:xfrm>
        <a:graphic>
          <a:graphicData uri="http://schemas.openxmlformats.org/drawingml/2006/table">
            <a:tbl>
              <a:tblPr>
                <a:tableStyleId>{5C22544A-7EE6-4342-B048-85BDC9FD1C3A}</a:tableStyleId>
              </a:tblPr>
              <a:tblGrid>
                <a:gridCol w="623234">
                  <a:extLst>
                    <a:ext uri="{9D8B030D-6E8A-4147-A177-3AD203B41FA5}">
                      <a16:colId xmlns:a16="http://schemas.microsoft.com/office/drawing/2014/main" val="20000"/>
                    </a:ext>
                  </a:extLst>
                </a:gridCol>
                <a:gridCol w="1556198">
                  <a:extLst>
                    <a:ext uri="{9D8B030D-6E8A-4147-A177-3AD203B41FA5}">
                      <a16:colId xmlns:a16="http://schemas.microsoft.com/office/drawing/2014/main" val="20001"/>
                    </a:ext>
                  </a:extLst>
                </a:gridCol>
                <a:gridCol w="1556198">
                  <a:extLst>
                    <a:ext uri="{9D8B030D-6E8A-4147-A177-3AD203B41FA5}">
                      <a16:colId xmlns:a16="http://schemas.microsoft.com/office/drawing/2014/main" val="20002"/>
                    </a:ext>
                  </a:extLst>
                </a:gridCol>
                <a:gridCol w="619460">
                  <a:extLst>
                    <a:ext uri="{9D8B030D-6E8A-4147-A177-3AD203B41FA5}">
                      <a16:colId xmlns:a16="http://schemas.microsoft.com/office/drawing/2014/main" val="20003"/>
                    </a:ext>
                  </a:extLst>
                </a:gridCol>
                <a:gridCol w="1556198">
                  <a:extLst>
                    <a:ext uri="{9D8B030D-6E8A-4147-A177-3AD203B41FA5}">
                      <a16:colId xmlns:a16="http://schemas.microsoft.com/office/drawing/2014/main" val="20004"/>
                    </a:ext>
                  </a:extLst>
                </a:gridCol>
                <a:gridCol w="1556198">
                  <a:extLst>
                    <a:ext uri="{9D8B030D-6E8A-4147-A177-3AD203B41FA5}">
                      <a16:colId xmlns:a16="http://schemas.microsoft.com/office/drawing/2014/main" val="20005"/>
                    </a:ext>
                  </a:extLst>
                </a:gridCol>
                <a:gridCol w="1692178">
                  <a:extLst>
                    <a:ext uri="{9D8B030D-6E8A-4147-A177-3AD203B41FA5}">
                      <a16:colId xmlns:a16="http://schemas.microsoft.com/office/drawing/2014/main" val="20006"/>
                    </a:ext>
                  </a:extLst>
                </a:gridCol>
                <a:gridCol w="1692178">
                  <a:extLst>
                    <a:ext uri="{9D8B030D-6E8A-4147-A177-3AD203B41FA5}">
                      <a16:colId xmlns:a16="http://schemas.microsoft.com/office/drawing/2014/main" val="20007"/>
                    </a:ext>
                  </a:extLst>
                </a:gridCol>
                <a:gridCol w="623234">
                  <a:extLst>
                    <a:ext uri="{9D8B030D-6E8A-4147-A177-3AD203B41FA5}">
                      <a16:colId xmlns:a16="http://schemas.microsoft.com/office/drawing/2014/main" val="20008"/>
                    </a:ext>
                  </a:extLst>
                </a:gridCol>
              </a:tblGrid>
              <a:tr h="846245">
                <a:tc gridSpan="8">
                  <a:txBody>
                    <a:bodyPr/>
                    <a:lstStyle/>
                    <a:p>
                      <a:pPr algn="ctr" fontAlgn="ctr"/>
                      <a:r>
                        <a:rPr lang="fr-FR" sz="3600" u="none" strike="noStrike" dirty="0">
                          <a:effectLst/>
                        </a:rPr>
                        <a:t>PLAN DE FORMATION LILLE 3 RONCHIN  2020 2021                                     </a:t>
                      </a:r>
                      <a:r>
                        <a:rPr lang="fr-FR" sz="1400" u="none" strike="noStrike" dirty="0">
                          <a:effectLst/>
                        </a:rPr>
                        <a:t>CTL = Constellation  GR = groupe</a:t>
                      </a:r>
                      <a:endParaRPr lang="fr-FR" sz="3600" b="1" i="0" u="none" strike="noStrike" dirty="0">
                        <a:solidFill>
                          <a:srgbClr val="000000"/>
                        </a:solidFill>
                        <a:effectLst/>
                        <a:latin typeface="Calibri" panose="020F0502020204030204" pitchFamily="34" charset="0"/>
                      </a:endParaRPr>
                    </a:p>
                  </a:txBody>
                  <a:tcPr marL="5419" marR="5419" marT="5419"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400" b="0" i="0" u="none" strike="noStrike">
                        <a:solidFill>
                          <a:srgbClr val="000000"/>
                        </a:solidFill>
                        <a:effectLst/>
                        <a:latin typeface="Calibri" panose="020F0502020204030204" pitchFamily="34" charset="0"/>
                      </a:endParaRPr>
                    </a:p>
                  </a:txBody>
                  <a:tcPr marL="5419" marR="5419" marT="5419" marB="0" anchor="b"/>
                </a:tc>
                <a:extLst>
                  <a:ext uri="{0D108BD9-81ED-4DB2-BD59-A6C34878D82A}">
                    <a16:rowId xmlns:a16="http://schemas.microsoft.com/office/drawing/2014/main" val="10000"/>
                  </a:ext>
                </a:extLst>
              </a:tr>
              <a:tr h="711802">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b"/>
                </a:tc>
                <a:tc gridSpan="3">
                  <a:txBody>
                    <a:bodyPr/>
                    <a:lstStyle/>
                    <a:p>
                      <a:pPr algn="ctr" fontAlgn="ctr"/>
                      <a:r>
                        <a:rPr lang="fr-FR" sz="1400" u="none" strike="noStrike">
                          <a:effectLst/>
                        </a:rPr>
                        <a:t>MATHEMATIQUES</a:t>
                      </a:r>
                      <a:endParaRPr lang="fr-FR" sz="1400" b="1" i="0" u="none" strike="noStrike">
                        <a:solidFill>
                          <a:srgbClr val="000000"/>
                        </a:solidFill>
                        <a:effectLst/>
                        <a:latin typeface="Calibri" panose="020F0502020204030204" pitchFamily="34" charset="0"/>
                      </a:endParaRPr>
                    </a:p>
                  </a:txBody>
                  <a:tcPr marL="5419" marR="5419" marT="5419" marB="0" anchor="ctr"/>
                </a:tc>
                <a:tc hMerge="1">
                  <a:txBody>
                    <a:bodyPr/>
                    <a:lstStyle/>
                    <a:p>
                      <a:endParaRPr lang="fr-FR"/>
                    </a:p>
                  </a:txBody>
                  <a:tcPr/>
                </a:tc>
                <a:tc hMerge="1">
                  <a:txBody>
                    <a:bodyPr/>
                    <a:lstStyle/>
                    <a:p>
                      <a:endParaRPr lang="fr-FR"/>
                    </a:p>
                  </a:txBody>
                  <a:tcPr/>
                </a:tc>
                <a:tc gridSpan="3">
                  <a:txBody>
                    <a:bodyPr/>
                    <a:lstStyle/>
                    <a:p>
                      <a:pPr algn="ctr" fontAlgn="ctr"/>
                      <a:r>
                        <a:rPr lang="fr-FR" sz="1400" u="none" strike="noStrike">
                          <a:effectLst/>
                        </a:rPr>
                        <a:t>FRANCAIS    </a:t>
                      </a:r>
                      <a:endParaRPr lang="fr-FR" sz="1400" b="1" i="0" u="none" strike="noStrike">
                        <a:solidFill>
                          <a:srgbClr val="000000"/>
                        </a:solidFill>
                        <a:effectLst/>
                        <a:latin typeface="Calibri" panose="020F0502020204030204" pitchFamily="34" charset="0"/>
                      </a:endParaRPr>
                    </a:p>
                  </a:txBody>
                  <a:tcPr marL="5419" marR="5419" marT="5419" marB="0" anchor="ctr"/>
                </a:tc>
                <a:tc hMerge="1">
                  <a:txBody>
                    <a:bodyPr/>
                    <a:lstStyle/>
                    <a:p>
                      <a:endParaRPr lang="fr-FR"/>
                    </a:p>
                  </a:txBody>
                  <a:tcPr/>
                </a:tc>
                <a:tc hMerge="1">
                  <a:txBody>
                    <a:bodyPr/>
                    <a:lstStyle/>
                    <a:p>
                      <a:endParaRPr lang="fr-FR"/>
                    </a:p>
                  </a:txBody>
                  <a:tcPr/>
                </a:tc>
                <a:tc gridSpan="2">
                  <a:txBody>
                    <a:bodyPr/>
                    <a:lstStyle/>
                    <a:p>
                      <a:pPr algn="l" fontAlgn="ctr"/>
                      <a:r>
                        <a:rPr lang="fr-FR" sz="1400" u="none" strike="noStrike">
                          <a:effectLst/>
                        </a:rPr>
                        <a:t>LE NUMERIQUE appliqué aux domaines artistiques et aux langues</a:t>
                      </a:r>
                      <a:endParaRPr lang="fr-FR" sz="1400" b="1" i="0" u="none" strike="noStrike">
                        <a:solidFill>
                          <a:srgbClr val="000000"/>
                        </a:solidFill>
                        <a:effectLst/>
                        <a:latin typeface="Calibri" panose="020F0502020204030204" pitchFamily="34" charset="0"/>
                      </a:endParaRPr>
                    </a:p>
                  </a:txBody>
                  <a:tcPr marL="5419" marR="5419" marT="5419" marB="0" anchor="ctr"/>
                </a:tc>
                <a:tc hMerge="1">
                  <a:txBody>
                    <a:bodyPr/>
                    <a:lstStyle/>
                    <a:p>
                      <a:endParaRPr lang="fr-FR"/>
                    </a:p>
                  </a:txBody>
                  <a:tcPr/>
                </a:tc>
                <a:extLst>
                  <a:ext uri="{0D108BD9-81ED-4DB2-BD59-A6C34878D82A}">
                    <a16:rowId xmlns:a16="http://schemas.microsoft.com/office/drawing/2014/main" val="10001"/>
                  </a:ext>
                </a:extLst>
              </a:tr>
              <a:tr h="476526">
                <a:tc>
                  <a:txBody>
                    <a:bodyPr/>
                    <a:lstStyle/>
                    <a:p>
                      <a:pPr algn="ctr" fontAlgn="ctr"/>
                      <a:r>
                        <a:rPr lang="fr-FR" sz="1400" u="none" strike="noStrike">
                          <a:effectLst/>
                        </a:rPr>
                        <a:t>Cycles </a:t>
                      </a:r>
                      <a:endParaRPr lang="fr-FR" sz="1400" b="1"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Goupes</a:t>
                      </a:r>
                      <a:endParaRPr lang="fr-FR" sz="1400" b="1"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Sujet</a:t>
                      </a:r>
                      <a:endParaRPr lang="fr-FR" sz="1400" b="1"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dirty="0">
                          <a:effectLst/>
                        </a:rPr>
                        <a:t>Heures PE</a:t>
                      </a:r>
                      <a:endParaRPr lang="fr-FR" sz="1400" b="1"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dirty="0">
                          <a:effectLst/>
                        </a:rPr>
                        <a:t>Goupes</a:t>
                      </a:r>
                      <a:endParaRPr lang="fr-FR" sz="1400" b="1"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Sujet</a:t>
                      </a:r>
                      <a:endParaRPr lang="fr-FR" sz="1400" b="1"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Heures PE</a:t>
                      </a:r>
                      <a:endParaRPr lang="fr-FR" sz="1400" b="1"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Sujet</a:t>
                      </a:r>
                      <a:endParaRPr lang="fr-FR" sz="1400" b="1"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Heures PE</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2"/>
                  </a:ext>
                </a:extLst>
              </a:tr>
              <a:tr h="711802">
                <a:tc rowSpan="2">
                  <a:txBody>
                    <a:bodyPr/>
                    <a:lstStyle/>
                    <a:p>
                      <a:pPr algn="ctr" fontAlgn="ctr"/>
                      <a:r>
                        <a:rPr lang="fr-FR" sz="1400" u="none" strike="noStrike">
                          <a:effectLst/>
                        </a:rPr>
                        <a:t>C1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CTL 1</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dirty="0">
                          <a:effectLst/>
                        </a:rPr>
                        <a:t>Résolution de problèmes au cycle 1</a:t>
                      </a:r>
                      <a:endParaRPr lang="fr-FR" sz="1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b"/>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b"/>
                </a:tc>
                <a:extLst>
                  <a:ext uri="{0D108BD9-81ED-4DB2-BD59-A6C34878D82A}">
                    <a16:rowId xmlns:a16="http://schemas.microsoft.com/office/drawing/2014/main" val="10003"/>
                  </a:ext>
                </a:extLst>
              </a:tr>
              <a:tr h="711802">
                <a:tc vMerge="1">
                  <a:txBody>
                    <a:bodyPr/>
                    <a:lstStyle/>
                    <a:p>
                      <a:endParaRPr lang="fr-FR"/>
                    </a:p>
                  </a:txBody>
                  <a:tcPr/>
                </a:tc>
                <a:tc>
                  <a:txBody>
                    <a:bodyPr/>
                    <a:lstStyle/>
                    <a:p>
                      <a:pPr algn="ctr" fontAlgn="ctr"/>
                      <a:r>
                        <a:rPr lang="fr-FR" sz="1400" u="none" strike="noStrike">
                          <a:effectLst/>
                        </a:rPr>
                        <a:t>CTL 2</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Résolution de problèmes au cycle 1</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dirty="0">
                          <a:effectLst/>
                        </a:rPr>
                        <a:t>18</a:t>
                      </a:r>
                      <a:endParaRPr lang="fr-FR" sz="1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4"/>
                  </a:ext>
                </a:extLst>
              </a:tr>
              <a:tr h="476526">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GR 1 </a:t>
                      </a:r>
                      <a:endParaRPr lang="fr-FR" sz="1400" b="0" i="0" u="none" strike="noStrike">
                        <a:solidFill>
                          <a:srgbClr val="000000"/>
                        </a:solidFill>
                        <a:effectLst/>
                        <a:latin typeface="Calibri" panose="020F0502020204030204" pitchFamily="34" charset="0"/>
                      </a:endParaRPr>
                    </a:p>
                  </a:txBody>
                  <a:tcPr marL="5419" marR="5419" marT="5419" marB="0" anchor="ctr"/>
                </a:tc>
                <a:tc rowSpan="2">
                  <a:txBody>
                    <a:bodyPr/>
                    <a:lstStyle/>
                    <a:p>
                      <a:pPr algn="l" fontAlgn="ctr"/>
                      <a:r>
                        <a:rPr lang="fr-FR" sz="1400" u="none" strike="noStrike" dirty="0">
                          <a:effectLst/>
                        </a:rPr>
                        <a:t>Mathématiques : jeux coopératifs au cycle 1</a:t>
                      </a:r>
                      <a:endParaRPr lang="fr-FR" sz="1400" b="0" i="0" u="none" strike="noStrike" dirty="0">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dirty="0">
                          <a:effectLst/>
                        </a:rPr>
                        <a:t>6</a:t>
                      </a:r>
                      <a:endParaRPr lang="fr-FR" sz="1400" b="0" i="0" u="none" strike="noStrike" dirty="0">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GR1</a:t>
                      </a:r>
                      <a:endParaRPr lang="fr-FR" sz="1400" b="0" i="0" u="none" strike="noStrike">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Langage : les Réseaux Littéraires au cycle 1</a:t>
                      </a:r>
                      <a:endParaRPr lang="fr-FR" sz="1400" b="0" i="0" u="none" strike="noStrike">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1A - Numérique et Musique</a:t>
                      </a:r>
                      <a:endParaRPr lang="fr-FR" sz="1400" b="0" i="0" u="none" strike="noStrike">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5"/>
                  </a:ext>
                </a:extLst>
              </a:tr>
              <a:tr h="241251">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1400" u="none" strike="noStrike">
                          <a:effectLst/>
                        </a:rPr>
                        <a:t>1B - Numérique : ENT</a:t>
                      </a:r>
                      <a:endParaRPr lang="fr-FR" sz="1400" b="0" i="0" u="none" strike="noStrike">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extLst>
                  <a:ext uri="{0D108BD9-81ED-4DB2-BD59-A6C34878D82A}">
                    <a16:rowId xmlns:a16="http://schemas.microsoft.com/office/drawing/2014/main" val="10006"/>
                  </a:ext>
                </a:extLst>
              </a:tr>
              <a:tr h="282091">
                <a:tc rowSpan="4">
                  <a:txBody>
                    <a:bodyPr/>
                    <a:lstStyle/>
                    <a:p>
                      <a:pPr algn="ctr" fontAlgn="ctr"/>
                      <a:r>
                        <a:rPr lang="fr-FR" sz="1400" u="none" strike="noStrike" dirty="0">
                          <a:effectLst/>
                        </a:rPr>
                        <a:t>C2            </a:t>
                      </a:r>
                      <a:endParaRPr lang="fr-FR" sz="1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CTL 3</a:t>
                      </a:r>
                      <a:endParaRPr lang="fr-FR" sz="1400" b="0" i="0" u="none" strike="noStrike">
                        <a:solidFill>
                          <a:srgbClr val="000000"/>
                        </a:solidFill>
                        <a:effectLst/>
                        <a:latin typeface="Calibri" panose="020F0502020204030204" pitchFamily="34" charset="0"/>
                      </a:endParaRPr>
                    </a:p>
                  </a:txBody>
                  <a:tcPr marL="5419" marR="5419" marT="5419" marB="0" anchor="ctr"/>
                </a:tc>
                <a:tc rowSpan="3">
                  <a:txBody>
                    <a:bodyPr/>
                    <a:lstStyle/>
                    <a:p>
                      <a:pPr algn="l" fontAlgn="ctr"/>
                      <a:r>
                        <a:rPr lang="fr-FR" sz="1400" u="none" strike="noStrike">
                          <a:effectLst/>
                        </a:rPr>
                        <a:t>Grandeurs et mesures au cycle 2</a:t>
                      </a:r>
                      <a:endParaRPr lang="fr-FR" sz="1400" b="0" i="0" u="none" strike="noStrike">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CTL 6</a:t>
                      </a:r>
                      <a:endParaRPr lang="fr-FR" sz="1400" b="0" i="0" u="none" strike="noStrike">
                        <a:solidFill>
                          <a:srgbClr val="000000"/>
                        </a:solidFill>
                        <a:effectLst/>
                        <a:latin typeface="Calibri" panose="020F0502020204030204" pitchFamily="34" charset="0"/>
                      </a:endParaRPr>
                    </a:p>
                  </a:txBody>
                  <a:tcPr marL="5419" marR="5419" marT="5419" marB="0" anchor="ctr"/>
                </a:tc>
                <a:tc rowSpan="3">
                  <a:txBody>
                    <a:bodyPr/>
                    <a:lstStyle/>
                    <a:p>
                      <a:pPr algn="l" fontAlgn="ctr"/>
                      <a:r>
                        <a:rPr lang="fr-FR" sz="1400" u="none" strike="noStrike">
                          <a:effectLst/>
                        </a:rPr>
                        <a:t>Etude de la langue et production d'écrits au cycle 2</a:t>
                      </a:r>
                      <a:endParaRPr lang="fr-FR" sz="1400" b="0" i="0" u="none" strike="noStrike">
                        <a:solidFill>
                          <a:srgbClr val="000000"/>
                        </a:solidFill>
                        <a:effectLst/>
                        <a:latin typeface="Calibri" panose="020F0502020204030204" pitchFamily="34" charset="0"/>
                      </a:endParaRPr>
                    </a:p>
                  </a:txBody>
                  <a:tcPr marL="5419" marR="5419" marT="5419" marB="0" anchor="ctr"/>
                </a:tc>
                <a:tc rowSpan="3">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7"/>
                  </a:ext>
                </a:extLst>
              </a:tr>
              <a:tr h="282091">
                <a:tc vMerge="1">
                  <a:txBody>
                    <a:bodyPr/>
                    <a:lstStyle/>
                    <a:p>
                      <a:endParaRPr lang="fr-FR"/>
                    </a:p>
                  </a:txBody>
                  <a:tcPr/>
                </a:tc>
                <a:tc>
                  <a:txBody>
                    <a:bodyPr/>
                    <a:lstStyle/>
                    <a:p>
                      <a:pPr algn="ctr" fontAlgn="ctr"/>
                      <a:r>
                        <a:rPr lang="fr-FR" sz="1400" u="none" strike="noStrike">
                          <a:effectLst/>
                        </a:rPr>
                        <a:t>CTL 4</a:t>
                      </a:r>
                      <a:endParaRPr lang="fr-FR" sz="1400" b="0" i="0" u="none" strike="noStrike">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tc vMerge="1">
                  <a:txBody>
                    <a:bodyPr/>
                    <a:lstStyle/>
                    <a:p>
                      <a:endParaRPr lang="fr-FR"/>
                    </a:p>
                  </a:txBody>
                  <a:tcPr/>
                </a:tc>
                <a:tc>
                  <a:txBody>
                    <a:bodyPr/>
                    <a:lstStyle/>
                    <a:p>
                      <a:pPr algn="ctr" fontAlgn="ctr"/>
                      <a:r>
                        <a:rPr lang="fr-FR" sz="1400" u="none" strike="noStrike">
                          <a:effectLst/>
                        </a:rPr>
                        <a:t>CTL 7</a:t>
                      </a:r>
                      <a:endParaRPr lang="fr-FR" sz="1400" b="0" i="0" u="none" strike="noStrike">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tc vMerge="1">
                  <a:txBody>
                    <a:bodyPr/>
                    <a:lstStyle/>
                    <a:p>
                      <a:endParaRPr lang="fr-FR"/>
                    </a:p>
                  </a:txBody>
                  <a:tcPr/>
                </a:tc>
                <a:tc>
                  <a:txBody>
                    <a:bodyPr/>
                    <a:lstStyle/>
                    <a:p>
                      <a:pPr algn="l"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8"/>
                  </a:ext>
                </a:extLst>
              </a:tr>
              <a:tr h="282091">
                <a:tc vMerge="1">
                  <a:txBody>
                    <a:bodyPr/>
                    <a:lstStyle/>
                    <a:p>
                      <a:endParaRPr lang="fr-FR"/>
                    </a:p>
                  </a:txBody>
                  <a:tcP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tc>
                  <a:txBody>
                    <a:bodyPr/>
                    <a:lstStyle/>
                    <a:p>
                      <a:pPr algn="ctr" fontAlgn="ct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CTL 8</a:t>
                      </a:r>
                      <a:endParaRPr lang="fr-FR" sz="1400" b="0" i="0" u="none" strike="noStrike">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tc vMerge="1">
                  <a:txBody>
                    <a:bodyPr/>
                    <a:lstStyle/>
                    <a:p>
                      <a:endParaRPr lang="fr-FR"/>
                    </a:p>
                  </a:txBody>
                  <a:tcPr/>
                </a:tc>
                <a:tc>
                  <a:txBody>
                    <a:bodyPr/>
                    <a:lstStyle/>
                    <a:p>
                      <a:pPr algn="l"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9"/>
                  </a:ext>
                </a:extLst>
              </a:tr>
              <a:tr h="711802">
                <a:tc vMerge="1">
                  <a:txBody>
                    <a:bodyPr/>
                    <a:lstStyle/>
                    <a:p>
                      <a:endParaRPr lang="fr-FR"/>
                    </a:p>
                  </a:txBody>
                  <a:tcPr/>
                </a:tc>
                <a:tc>
                  <a:txBody>
                    <a:bodyPr/>
                    <a:lstStyle/>
                    <a:p>
                      <a:pPr algn="ctr" fontAlgn="ctr"/>
                      <a:r>
                        <a:rPr lang="fr-FR" sz="1400" u="none" strike="noStrike">
                          <a:effectLst/>
                        </a:rPr>
                        <a:t>GR 2</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Résolution de problèmes au cycle 2</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GR 2</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Production d'écrits : Ateliers coopératifs au cycle 2</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Numérique et Arts</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10"/>
                  </a:ext>
                </a:extLst>
              </a:tr>
              <a:tr h="711802">
                <a:tc rowSpan="4">
                  <a:txBody>
                    <a:bodyPr/>
                    <a:lstStyle/>
                    <a:p>
                      <a:pPr algn="ctr" fontAlgn="ctr"/>
                      <a:r>
                        <a:rPr lang="fr-FR" sz="1400" u="none" strike="noStrike" dirty="0">
                          <a:effectLst/>
                        </a:rPr>
                        <a:t>C3               </a:t>
                      </a:r>
                      <a:endParaRPr lang="fr-FR" sz="1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dirty="0">
                          <a:effectLst/>
                        </a:rPr>
                        <a:t>CTL 5</a:t>
                      </a:r>
                      <a:endParaRPr lang="fr-FR" sz="1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Résolution de problèmes au cycle 3</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dirty="0">
                          <a:effectLst/>
                        </a:rPr>
                        <a:t>18</a:t>
                      </a:r>
                      <a:endParaRPr lang="fr-FR" sz="1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dirty="0">
                          <a:effectLst/>
                        </a:rPr>
                        <a:t>CTL 9</a:t>
                      </a:r>
                      <a:endParaRPr lang="fr-FR" sz="1400" b="0" i="0" u="none" strike="noStrike" dirty="0">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Etude de la langue et production d'écrits au cycle 3</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11"/>
                  </a:ext>
                </a:extLst>
              </a:tr>
              <a:tr h="282091">
                <a:tc vMerge="1">
                  <a:txBody>
                    <a:bodyPr/>
                    <a:lstStyle/>
                    <a:p>
                      <a:endParaRPr lang="fr-FR"/>
                    </a:p>
                  </a:txBody>
                  <a:tcP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dirty="0">
                          <a:effectLst/>
                        </a:rPr>
                        <a:t>CTL 10</a:t>
                      </a:r>
                      <a:endParaRPr lang="fr-FR" sz="1400" b="0" i="0" u="none" strike="noStrike" dirty="0">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tc>
                  <a:txBody>
                    <a:bodyPr/>
                    <a:lstStyle/>
                    <a:p>
                      <a:pPr algn="ctr" fontAlgn="ctr"/>
                      <a:r>
                        <a:rPr lang="fr-FR" sz="1400" u="none" strike="noStrike">
                          <a:effectLst/>
                        </a:rPr>
                        <a:t>18</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12"/>
                  </a:ext>
                </a:extLst>
              </a:tr>
              <a:tr h="476526">
                <a:tc vMerge="1">
                  <a:txBody>
                    <a:bodyPr/>
                    <a:lstStyle/>
                    <a:p>
                      <a:endParaRPr lang="fr-FR"/>
                    </a:p>
                  </a:txBody>
                  <a:tcPr/>
                </a:tc>
                <a:tc rowSpan="2">
                  <a:txBody>
                    <a:bodyPr/>
                    <a:lstStyle/>
                    <a:p>
                      <a:pPr algn="ctr" fontAlgn="ctr"/>
                      <a:r>
                        <a:rPr lang="fr-FR" sz="1400" u="none" strike="noStrike">
                          <a:effectLst/>
                        </a:rPr>
                        <a:t>GR 3</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t"/>
                      <a:r>
                        <a:rPr lang="fr-FR" sz="1400" u="none" strike="noStrike" dirty="0">
                          <a:effectLst/>
                        </a:rPr>
                        <a:t> 3 A Grandeurs et mesures</a:t>
                      </a:r>
                      <a:endParaRPr lang="fr-FR" sz="1400" b="0" i="0" u="none" strike="noStrike" dirty="0">
                        <a:solidFill>
                          <a:srgbClr val="000000"/>
                        </a:solidFill>
                        <a:effectLst/>
                        <a:latin typeface="Calibri" panose="020F0502020204030204" pitchFamily="34" charset="0"/>
                      </a:endParaRPr>
                    </a:p>
                  </a:txBody>
                  <a:tcPr marL="5419" marR="5419" marT="5419" marB="0"/>
                </a:tc>
                <a:tc>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GR 3</a:t>
                      </a:r>
                      <a:endParaRPr lang="fr-FR" sz="1400" b="0" i="0" u="none" strike="noStrike">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L'oral au cycle 3</a:t>
                      </a:r>
                      <a:endParaRPr lang="fr-FR" sz="1400" b="0" i="0" u="none" strike="noStrike">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13"/>
                  </a:ext>
                </a:extLst>
              </a:tr>
              <a:tr h="476526">
                <a:tc vMerge="1">
                  <a:txBody>
                    <a:bodyPr/>
                    <a:lstStyle/>
                    <a:p>
                      <a:endParaRPr lang="fr-FR"/>
                    </a:p>
                  </a:txBody>
                  <a:tcPr/>
                </a:tc>
                <a:tc vMerge="1">
                  <a:txBody>
                    <a:bodyPr/>
                    <a:lstStyle/>
                    <a:p>
                      <a:endParaRPr lang="fr-FR"/>
                    </a:p>
                  </a:txBody>
                  <a:tcPr/>
                </a:tc>
                <a:tc>
                  <a:txBody>
                    <a:bodyPr/>
                    <a:lstStyle/>
                    <a:p>
                      <a:pPr algn="l" fontAlgn="ctr"/>
                      <a:r>
                        <a:rPr lang="fr-FR" sz="1400" u="none" strike="noStrike">
                          <a:effectLst/>
                        </a:rPr>
                        <a:t>3 B   Géométrie / TICE</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1400" u="none" strike="noStrike">
                          <a:effectLst/>
                        </a:rPr>
                        <a:t>Numérique et langues</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a:effectLst/>
                        </a:rPr>
                        <a:t>6</a:t>
                      </a:r>
                      <a:endParaRPr lang="fr-FR" sz="14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14"/>
                  </a:ext>
                </a:extLst>
              </a:tr>
              <a:tr h="476526">
                <a:tc gridSpan="7">
                  <a:txBody>
                    <a:bodyPr/>
                    <a:lstStyle/>
                    <a:p>
                      <a:pPr algn="ctr" fontAlgn="ctr"/>
                      <a:r>
                        <a:rPr lang="fr-FR" sz="1400" u="none" strike="noStrike" dirty="0">
                          <a:effectLst/>
                        </a:rPr>
                        <a:t> </a:t>
                      </a:r>
                      <a:endParaRPr lang="fr-FR" sz="1400" b="0" i="0" u="none" strike="noStrike" dirty="0">
                        <a:solidFill>
                          <a:srgbClr val="000000"/>
                        </a:solidFill>
                        <a:effectLst/>
                        <a:latin typeface="Calibri" panose="020F0502020204030204" pitchFamily="34" charset="0"/>
                      </a:endParaRPr>
                    </a:p>
                  </a:txBody>
                  <a:tcPr marL="5419" marR="5419" marT="5419"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400" u="none" strike="noStrike">
                          <a:effectLst/>
                        </a:rPr>
                        <a:t>Label Ecole NUMERIQUE 2020</a:t>
                      </a:r>
                      <a:endParaRPr lang="fr-FR" sz="1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1400" u="none" strike="noStrike" dirty="0">
                          <a:effectLst/>
                        </a:rPr>
                        <a:t>6</a:t>
                      </a:r>
                      <a:endParaRPr lang="fr-FR" sz="1400" b="0" i="0" u="none" strike="noStrike" dirty="0">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118564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126363422"/>
              </p:ext>
            </p:extLst>
          </p:nvPr>
        </p:nvGraphicFramePr>
        <p:xfrm>
          <a:off x="838200" y="1825623"/>
          <a:ext cx="9825507" cy="3042590"/>
        </p:xfrm>
        <a:graphic>
          <a:graphicData uri="http://schemas.openxmlformats.org/drawingml/2006/table">
            <a:tbl>
              <a:tblPr>
                <a:tableStyleId>{5C22544A-7EE6-4342-B048-85BDC9FD1C3A}</a:tableStyleId>
              </a:tblPr>
              <a:tblGrid>
                <a:gridCol w="1308397">
                  <a:extLst>
                    <a:ext uri="{9D8B030D-6E8A-4147-A177-3AD203B41FA5}">
                      <a16:colId xmlns:a16="http://schemas.microsoft.com/office/drawing/2014/main" val="20000"/>
                    </a:ext>
                  </a:extLst>
                </a:gridCol>
                <a:gridCol w="3267029">
                  <a:extLst>
                    <a:ext uri="{9D8B030D-6E8A-4147-A177-3AD203B41FA5}">
                      <a16:colId xmlns:a16="http://schemas.microsoft.com/office/drawing/2014/main" val="20001"/>
                    </a:ext>
                  </a:extLst>
                </a:gridCol>
                <a:gridCol w="3267029">
                  <a:extLst>
                    <a:ext uri="{9D8B030D-6E8A-4147-A177-3AD203B41FA5}">
                      <a16:colId xmlns:a16="http://schemas.microsoft.com/office/drawing/2014/main" val="20002"/>
                    </a:ext>
                  </a:extLst>
                </a:gridCol>
                <a:gridCol w="1983052">
                  <a:extLst>
                    <a:ext uri="{9D8B030D-6E8A-4147-A177-3AD203B41FA5}">
                      <a16:colId xmlns:a16="http://schemas.microsoft.com/office/drawing/2014/main" val="20003"/>
                    </a:ext>
                  </a:extLst>
                </a:gridCol>
              </a:tblGrid>
              <a:tr h="1521295">
                <a:tc rowSpan="2">
                  <a:txBody>
                    <a:bodyPr/>
                    <a:lstStyle/>
                    <a:p>
                      <a:pPr algn="ctr" fontAlgn="ctr"/>
                      <a:r>
                        <a:rPr lang="fr-FR" sz="2400" u="none" strike="noStrike" dirty="0">
                          <a:effectLst/>
                        </a:rPr>
                        <a:t>C1                </a:t>
                      </a:r>
                      <a:endParaRPr lang="fr-FR" sz="2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2400" u="none" strike="noStrike">
                          <a:effectLst/>
                        </a:rPr>
                        <a:t>CTL 1</a:t>
                      </a:r>
                      <a:endParaRPr lang="fr-FR" sz="2400" b="0" i="0" u="none" strike="noStrike">
                        <a:solidFill>
                          <a:srgbClr val="000000"/>
                        </a:solidFill>
                        <a:effectLst/>
                        <a:latin typeface="Calibri" panose="020F0502020204030204" pitchFamily="34" charset="0"/>
                      </a:endParaRPr>
                    </a:p>
                  </a:txBody>
                  <a:tcPr marL="5419" marR="5419" marT="5419" marB="0" anchor="ctr"/>
                </a:tc>
                <a:tc>
                  <a:txBody>
                    <a:bodyPr/>
                    <a:lstStyle/>
                    <a:p>
                      <a:pPr algn="l" fontAlgn="ctr"/>
                      <a:r>
                        <a:rPr lang="fr-FR" sz="2400" u="none" strike="noStrike">
                          <a:effectLst/>
                        </a:rPr>
                        <a:t>Résolution de problèmes au cycle 1</a:t>
                      </a:r>
                      <a:endParaRPr lang="fr-FR" sz="2400" b="0" i="0" u="none" strike="noStrike">
                        <a:solidFill>
                          <a:srgbClr val="000000"/>
                        </a:solidFill>
                        <a:effectLst/>
                        <a:latin typeface="Calibri" panose="020F0502020204030204" pitchFamily="34" charset="0"/>
                      </a:endParaRPr>
                    </a:p>
                  </a:txBody>
                  <a:tcPr marL="5419" marR="5419" marT="5419" marB="0" anchor="ctr"/>
                </a:tc>
                <a:tc>
                  <a:txBody>
                    <a:bodyPr/>
                    <a:lstStyle/>
                    <a:p>
                      <a:pPr algn="ctr" fontAlgn="ctr"/>
                      <a:r>
                        <a:rPr lang="fr-FR" sz="3200" u="none" strike="noStrike">
                          <a:effectLst/>
                        </a:rPr>
                        <a:t>18</a:t>
                      </a:r>
                      <a:endParaRPr lang="fr-FR" sz="3200" b="0" i="0" u="none" strike="noStrike">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0"/>
                  </a:ext>
                </a:extLst>
              </a:tr>
              <a:tr h="1521295">
                <a:tc vMerge="1">
                  <a:txBody>
                    <a:bodyPr/>
                    <a:lstStyle/>
                    <a:p>
                      <a:endParaRPr lang="fr-FR"/>
                    </a:p>
                  </a:txBody>
                  <a:tcPr/>
                </a:tc>
                <a:tc>
                  <a:txBody>
                    <a:bodyPr/>
                    <a:lstStyle/>
                    <a:p>
                      <a:pPr algn="ctr" fontAlgn="ctr"/>
                      <a:r>
                        <a:rPr lang="fr-FR" sz="2400" u="none" strike="noStrike" dirty="0">
                          <a:effectLst/>
                        </a:rPr>
                        <a:t>CTL 2</a:t>
                      </a:r>
                      <a:endParaRPr lang="fr-FR" sz="2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l" fontAlgn="ctr"/>
                      <a:r>
                        <a:rPr lang="fr-FR" sz="2400" u="none" strike="noStrike" dirty="0">
                          <a:effectLst/>
                        </a:rPr>
                        <a:t>Résolution de problèmes au cycle 1</a:t>
                      </a:r>
                      <a:endParaRPr lang="fr-FR" sz="2400" b="0"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3200" u="none" strike="noStrike" dirty="0">
                          <a:effectLst/>
                        </a:rPr>
                        <a:t>18</a:t>
                      </a:r>
                      <a:endParaRPr lang="fr-FR" sz="3200" b="0" i="0" u="none" strike="noStrike" dirty="0">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1549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23175066"/>
              </p:ext>
            </p:extLst>
          </p:nvPr>
        </p:nvGraphicFramePr>
        <p:xfrm>
          <a:off x="825500" y="546101"/>
          <a:ext cx="10121541" cy="5815694"/>
        </p:xfrm>
        <a:graphic>
          <a:graphicData uri="http://schemas.openxmlformats.org/drawingml/2006/table">
            <a:tbl>
              <a:tblPr>
                <a:tableStyleId>{5C22544A-7EE6-4342-B048-85BDC9FD1C3A}</a:tableStyleId>
              </a:tblPr>
              <a:tblGrid>
                <a:gridCol w="1448440">
                  <a:extLst>
                    <a:ext uri="{9D8B030D-6E8A-4147-A177-3AD203B41FA5}">
                      <a16:colId xmlns:a16="http://schemas.microsoft.com/office/drawing/2014/main" val="20000"/>
                    </a:ext>
                  </a:extLst>
                </a:gridCol>
                <a:gridCol w="3616716">
                  <a:extLst>
                    <a:ext uri="{9D8B030D-6E8A-4147-A177-3AD203B41FA5}">
                      <a16:colId xmlns:a16="http://schemas.microsoft.com/office/drawing/2014/main" val="20001"/>
                    </a:ext>
                  </a:extLst>
                </a:gridCol>
                <a:gridCol w="3616716">
                  <a:extLst>
                    <a:ext uri="{9D8B030D-6E8A-4147-A177-3AD203B41FA5}">
                      <a16:colId xmlns:a16="http://schemas.microsoft.com/office/drawing/2014/main" val="20002"/>
                    </a:ext>
                  </a:extLst>
                </a:gridCol>
                <a:gridCol w="1439669">
                  <a:extLst>
                    <a:ext uri="{9D8B030D-6E8A-4147-A177-3AD203B41FA5}">
                      <a16:colId xmlns:a16="http://schemas.microsoft.com/office/drawing/2014/main" val="20003"/>
                    </a:ext>
                  </a:extLst>
                </a:gridCol>
              </a:tblGrid>
              <a:tr h="2769166">
                <a:tc rowSpan="4">
                  <a:txBody>
                    <a:bodyPr/>
                    <a:lstStyle/>
                    <a:p>
                      <a:pPr algn="ctr" fontAlgn="ctr"/>
                      <a:r>
                        <a:rPr lang="fr-FR" sz="3600" b="1" u="none" strike="noStrike" dirty="0">
                          <a:effectLst/>
                        </a:rPr>
                        <a:t>C2            </a:t>
                      </a:r>
                      <a:endParaRPr lang="fr-FR" sz="3600" b="1"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endParaRPr lang="fr-FR" sz="3600" b="1" u="none" strike="noStrike" dirty="0" smtClean="0">
                        <a:effectLst/>
                      </a:endParaRPr>
                    </a:p>
                    <a:p>
                      <a:pPr algn="ctr" fontAlgn="ctr"/>
                      <a:r>
                        <a:rPr lang="fr-FR" sz="3600" b="1" u="none" strike="noStrike" dirty="0" smtClean="0">
                          <a:effectLst/>
                        </a:rPr>
                        <a:t>CTL 3</a:t>
                      </a:r>
                    </a:p>
                    <a:p>
                      <a:pPr algn="ctr" fontAlgn="ctr"/>
                      <a:endParaRPr lang="fr-FR" sz="3600" b="1" i="0" u="none" strike="noStrike" dirty="0" smtClean="0">
                        <a:solidFill>
                          <a:srgbClr val="000000"/>
                        </a:solidFill>
                        <a:effectLst/>
                        <a:latin typeface="Calibri" panose="020F0502020204030204" pitchFamily="34" charset="0"/>
                      </a:endParaRPr>
                    </a:p>
                    <a:p>
                      <a:pPr algn="ctr" fontAlgn="ctr"/>
                      <a:endParaRPr lang="fr-FR" sz="3600" b="1" i="0" u="none" strike="noStrike" dirty="0" smtClean="0">
                        <a:solidFill>
                          <a:srgbClr val="000000"/>
                        </a:solidFill>
                        <a:effectLst/>
                        <a:latin typeface="Calibri" panose="020F0502020204030204" pitchFamily="34" charset="0"/>
                      </a:endParaRPr>
                    </a:p>
                    <a:p>
                      <a:pPr algn="ctr" fontAlgn="ctr"/>
                      <a:endParaRPr lang="fr-FR" sz="3600" b="1" i="0" u="none" strike="noStrike" dirty="0">
                        <a:solidFill>
                          <a:srgbClr val="000000"/>
                        </a:solidFill>
                        <a:effectLst/>
                        <a:latin typeface="Calibri" panose="020F0502020204030204" pitchFamily="34" charset="0"/>
                      </a:endParaRPr>
                    </a:p>
                  </a:txBody>
                  <a:tcPr marL="5419" marR="5419" marT="5419" marB="0" anchor="ctr"/>
                </a:tc>
                <a:tc rowSpan="4">
                  <a:txBody>
                    <a:bodyPr/>
                    <a:lstStyle/>
                    <a:p>
                      <a:pPr algn="l" fontAlgn="ctr"/>
                      <a:r>
                        <a:rPr lang="fr-FR" sz="3600" b="1" u="none" strike="noStrike" dirty="0">
                          <a:effectLst/>
                        </a:rPr>
                        <a:t>Grandeurs et mesures au cycle 2</a:t>
                      </a:r>
                      <a:endParaRPr lang="fr-FR" sz="3600" b="1" i="0" u="none" strike="noStrike" dirty="0">
                        <a:solidFill>
                          <a:srgbClr val="000000"/>
                        </a:solidFill>
                        <a:effectLst/>
                        <a:latin typeface="Calibri" panose="020F0502020204030204" pitchFamily="34" charset="0"/>
                      </a:endParaRPr>
                    </a:p>
                  </a:txBody>
                  <a:tcPr marL="5419" marR="5419" marT="5419" marB="0" anchor="ctr"/>
                </a:tc>
                <a:tc rowSpan="2">
                  <a:txBody>
                    <a:bodyPr/>
                    <a:lstStyle/>
                    <a:p>
                      <a:pPr algn="ctr" fontAlgn="ctr"/>
                      <a:endParaRPr lang="fr-FR" sz="3600" b="1" i="0" u="none" strike="noStrike" dirty="0">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0"/>
                  </a:ext>
                </a:extLst>
              </a:tr>
              <a:tr h="549366">
                <a:tc vMerge="1">
                  <a:txBody>
                    <a:bodyPr/>
                    <a:lstStyle/>
                    <a:p>
                      <a:endParaRPr lang="fr-FR"/>
                    </a:p>
                  </a:txBody>
                  <a:tcPr/>
                </a:tc>
                <a:tc rowSpan="3">
                  <a:txBody>
                    <a:bodyPr/>
                    <a:lstStyle/>
                    <a:p>
                      <a:pPr algn="ctr" fontAlgn="ctr"/>
                      <a:r>
                        <a:rPr lang="fr-FR" sz="3600" b="1" u="none" strike="noStrike" dirty="0">
                          <a:effectLst/>
                        </a:rPr>
                        <a:t>CTL </a:t>
                      </a:r>
                      <a:r>
                        <a:rPr lang="fr-FR" sz="3600" b="1" u="none" strike="noStrike" dirty="0" smtClean="0">
                          <a:effectLst/>
                        </a:rPr>
                        <a:t>4</a:t>
                      </a:r>
                      <a:endParaRPr lang="fr-FR" sz="3600" b="1" i="0" u="none" strike="noStrike" dirty="0">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1"/>
                  </a:ext>
                </a:extLst>
              </a:tr>
              <a:tr h="1110942">
                <a:tc vMerge="1">
                  <a:txBody>
                    <a:bodyPr/>
                    <a:lstStyle/>
                    <a:p>
                      <a:endParaRPr lang="fr-FR"/>
                    </a:p>
                  </a:txBody>
                  <a:tcPr/>
                </a:tc>
                <a:tc vMerge="1">
                  <a:txBody>
                    <a:bodyPr/>
                    <a:lstStyle/>
                    <a:p>
                      <a:pPr algn="ctr" fontAlgn="ctr"/>
                      <a:endParaRPr lang="fr-FR" sz="3600" b="1" i="0" u="none" strike="noStrike">
                        <a:solidFill>
                          <a:srgbClr val="000000"/>
                        </a:solidFill>
                        <a:effectLst/>
                        <a:latin typeface="Calibri" panose="020F0502020204030204" pitchFamily="34" charset="0"/>
                      </a:endParaRPr>
                    </a:p>
                  </a:txBody>
                  <a:tcPr marL="5419" marR="5419" marT="5419" marB="0" anchor="ctr"/>
                </a:tc>
                <a:tc vMerge="1">
                  <a:txBody>
                    <a:bodyPr/>
                    <a:lstStyle/>
                    <a:p>
                      <a:endParaRPr lang="fr-F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3600" b="1" u="none" strike="noStrike" dirty="0" smtClean="0">
                          <a:effectLst/>
                        </a:rPr>
                        <a:t>18</a:t>
                      </a:r>
                      <a:endParaRPr lang="fr-FR" sz="3600" b="1" i="0" u="none" strike="noStrike" dirty="0" smtClean="0">
                        <a:solidFill>
                          <a:srgbClr val="000000"/>
                        </a:solidFill>
                        <a:effectLst/>
                        <a:latin typeface="Calibri" panose="020F0502020204030204" pitchFamily="34" charset="0"/>
                      </a:endParaRPr>
                    </a:p>
                    <a:p>
                      <a:pPr algn="ctr" fontAlgn="ctr"/>
                      <a:r>
                        <a:rPr lang="fr-FR" sz="3600" b="1" u="none" strike="noStrike" dirty="0">
                          <a:effectLst/>
                        </a:rPr>
                        <a:t> </a:t>
                      </a:r>
                      <a:endParaRPr lang="fr-FR" sz="3600" b="1" i="0" u="none" strike="noStrike" dirty="0">
                        <a:solidFill>
                          <a:srgbClr val="000000"/>
                        </a:solidFill>
                        <a:effectLst/>
                        <a:latin typeface="Calibri" panose="020F0502020204030204" pitchFamily="34" charset="0"/>
                      </a:endParaRPr>
                    </a:p>
                  </a:txBody>
                  <a:tcPr marL="5419" marR="5419" marT="5419" marB="0" anchor="ctr"/>
                </a:tc>
                <a:extLst>
                  <a:ext uri="{0D108BD9-81ED-4DB2-BD59-A6C34878D82A}">
                    <a16:rowId xmlns:a16="http://schemas.microsoft.com/office/drawing/2014/main" val="10002"/>
                  </a:ext>
                </a:extLst>
              </a:tr>
              <a:tr h="1386220">
                <a:tc vMerge="1">
                  <a:txBody>
                    <a:bodyPr/>
                    <a:lstStyle/>
                    <a:p>
                      <a:endParaRPr lang="fr-FR"/>
                    </a:p>
                  </a:txBody>
                  <a:tcPr/>
                </a:tc>
                <a:tc vMerge="1">
                  <a:txBody>
                    <a:bodyPr/>
                    <a:lstStyle/>
                    <a:p>
                      <a:endParaRPr lang="fr-FR" dirty="0"/>
                    </a:p>
                  </a:txBody>
                  <a:tcPr marL="5419" marR="5419" marT="5419" marB="0" anchor="ctr"/>
                </a:tc>
                <a:tc vMerge="1">
                  <a:txBody>
                    <a:bodyPr/>
                    <a:lstStyle/>
                    <a:p>
                      <a:endParaRPr lang="fr-FR" dirty="0"/>
                    </a:p>
                  </a:txBody>
                  <a:tcPr marL="5419" marR="5419" marT="5419" marB="0" anchor="ctr"/>
                </a:tc>
                <a:tc>
                  <a:txBody>
                    <a:bodyPr/>
                    <a:lstStyle/>
                    <a:p>
                      <a:endParaRPr lang="fr-FR" dirty="0"/>
                    </a:p>
                  </a:txBody>
                  <a:tcPr marL="5419" marR="5419" marT="5419"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18746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97287213"/>
              </p:ext>
            </p:extLst>
          </p:nvPr>
        </p:nvGraphicFramePr>
        <p:xfrm>
          <a:off x="838200" y="1825623"/>
          <a:ext cx="10366420" cy="3042590"/>
        </p:xfrm>
        <a:graphic>
          <a:graphicData uri="http://schemas.openxmlformats.org/drawingml/2006/table">
            <a:tbl>
              <a:tblPr>
                <a:tableStyleId>{5C22544A-7EE6-4342-B048-85BDC9FD1C3A}</a:tableStyleId>
              </a:tblPr>
              <a:tblGrid>
                <a:gridCol w="1380427">
                  <a:extLst>
                    <a:ext uri="{9D8B030D-6E8A-4147-A177-3AD203B41FA5}">
                      <a16:colId xmlns:a16="http://schemas.microsoft.com/office/drawing/2014/main" val="20000"/>
                    </a:ext>
                  </a:extLst>
                </a:gridCol>
                <a:gridCol w="3446885">
                  <a:extLst>
                    <a:ext uri="{9D8B030D-6E8A-4147-A177-3AD203B41FA5}">
                      <a16:colId xmlns:a16="http://schemas.microsoft.com/office/drawing/2014/main" val="20001"/>
                    </a:ext>
                  </a:extLst>
                </a:gridCol>
                <a:gridCol w="3446885">
                  <a:extLst>
                    <a:ext uri="{9D8B030D-6E8A-4147-A177-3AD203B41FA5}">
                      <a16:colId xmlns:a16="http://schemas.microsoft.com/office/drawing/2014/main" val="20002"/>
                    </a:ext>
                  </a:extLst>
                </a:gridCol>
                <a:gridCol w="2092223">
                  <a:extLst>
                    <a:ext uri="{9D8B030D-6E8A-4147-A177-3AD203B41FA5}">
                      <a16:colId xmlns:a16="http://schemas.microsoft.com/office/drawing/2014/main" val="20003"/>
                    </a:ext>
                  </a:extLst>
                </a:gridCol>
              </a:tblGrid>
              <a:tr h="1521295">
                <a:tc rowSpan="2">
                  <a:txBody>
                    <a:bodyPr/>
                    <a:lstStyle/>
                    <a:p>
                      <a:pPr algn="ctr" fontAlgn="ctr"/>
                      <a:r>
                        <a:rPr lang="fr-FR" sz="3200" b="1" u="none" strike="noStrike" dirty="0" smtClean="0">
                          <a:effectLst/>
                        </a:rPr>
                        <a:t>C</a:t>
                      </a:r>
                      <a:r>
                        <a:rPr lang="fr-FR" sz="3200" b="1" u="none" strike="noStrike" baseline="0" dirty="0" smtClean="0">
                          <a:effectLst/>
                        </a:rPr>
                        <a:t> 3</a:t>
                      </a:r>
                      <a:r>
                        <a:rPr lang="fr-FR" sz="3200" b="1" u="none" strike="noStrike" dirty="0" smtClean="0">
                          <a:effectLst/>
                        </a:rPr>
                        <a:t>              </a:t>
                      </a:r>
                      <a:endParaRPr lang="fr-FR" sz="3200" b="1" i="0" u="none" strike="noStrike" dirty="0">
                        <a:solidFill>
                          <a:srgbClr val="000000"/>
                        </a:solidFill>
                        <a:effectLst/>
                        <a:latin typeface="Calibri" panose="020F0502020204030204" pitchFamily="34" charset="0"/>
                      </a:endParaRPr>
                    </a:p>
                  </a:txBody>
                  <a:tcPr marL="5419" marR="5419" marT="5419" marB="0" anchor="ctr"/>
                </a:tc>
                <a:tc rowSpan="2">
                  <a:txBody>
                    <a:bodyPr/>
                    <a:lstStyle/>
                    <a:p>
                      <a:pPr algn="ctr" fontAlgn="ctr"/>
                      <a:r>
                        <a:rPr lang="fr-FR" sz="3200" b="1" u="none" strike="noStrike" dirty="0">
                          <a:effectLst/>
                        </a:rPr>
                        <a:t>CTL 1</a:t>
                      </a:r>
                      <a:endParaRPr lang="fr-FR" sz="3200" b="1" i="0" u="none" strike="noStrike" dirty="0">
                        <a:solidFill>
                          <a:srgbClr val="000000"/>
                        </a:solidFill>
                        <a:effectLst/>
                        <a:latin typeface="Calibri" panose="020F0502020204030204" pitchFamily="34" charset="0"/>
                      </a:endParaRPr>
                    </a:p>
                  </a:txBody>
                  <a:tcPr marL="5419" marR="5419" marT="5419" marB="0" anchor="ctr"/>
                </a:tc>
                <a:tc rowSpan="2">
                  <a:txBody>
                    <a:bodyPr/>
                    <a:lstStyle/>
                    <a:p>
                      <a:pPr algn="l" fontAlgn="ctr"/>
                      <a:r>
                        <a:rPr lang="fr-FR" sz="3200" b="1" u="none" strike="noStrike" dirty="0">
                          <a:effectLst/>
                        </a:rPr>
                        <a:t>Résolution de problèmes au cycle </a:t>
                      </a:r>
                      <a:r>
                        <a:rPr lang="fr-FR" sz="3200" b="1" u="none" strike="noStrike" dirty="0" smtClean="0">
                          <a:effectLst/>
                        </a:rPr>
                        <a:t>3</a:t>
                      </a:r>
                      <a:endParaRPr lang="fr-FR" sz="3200" b="1" i="0" u="none" strike="noStrike" dirty="0">
                        <a:solidFill>
                          <a:srgbClr val="000000"/>
                        </a:solidFill>
                        <a:effectLst/>
                        <a:latin typeface="Calibri" panose="020F0502020204030204" pitchFamily="34" charset="0"/>
                      </a:endParaRPr>
                    </a:p>
                  </a:txBody>
                  <a:tcPr marL="5419" marR="5419" marT="5419" marB="0" anchor="ctr"/>
                </a:tc>
                <a:tc>
                  <a:txBody>
                    <a:bodyPr/>
                    <a:lstStyle/>
                    <a:p>
                      <a:pPr algn="ctr" fontAlgn="ctr"/>
                      <a:r>
                        <a:rPr lang="fr-FR" sz="4000" b="1" u="none" strike="noStrike" dirty="0">
                          <a:effectLst/>
                        </a:rPr>
                        <a:t>18</a:t>
                      </a:r>
                      <a:endParaRPr lang="fr-FR" sz="4000" b="1" i="0" u="none" strike="noStrike" dirty="0">
                        <a:solidFill>
                          <a:srgbClr val="000000"/>
                        </a:solidFill>
                        <a:effectLst/>
                        <a:latin typeface="Calibri" panose="020F0502020204030204" pitchFamily="34" charset="0"/>
                      </a:endParaRPr>
                    </a:p>
                  </a:txBody>
                  <a:tcPr marL="5419" marR="5419" marT="5419" marB="0" anchor="b"/>
                </a:tc>
                <a:extLst>
                  <a:ext uri="{0D108BD9-81ED-4DB2-BD59-A6C34878D82A}">
                    <a16:rowId xmlns:a16="http://schemas.microsoft.com/office/drawing/2014/main" val="10000"/>
                  </a:ext>
                </a:extLst>
              </a:tr>
              <a:tr h="1521295">
                <a:tc vMerge="1">
                  <a:txBody>
                    <a:bodyPr/>
                    <a:lstStyle/>
                    <a:p>
                      <a:endParaRPr lang="fr-FR"/>
                    </a:p>
                  </a:txBody>
                  <a:tcPr/>
                </a:tc>
                <a:tc vMerge="1">
                  <a:txBody>
                    <a:bodyPr/>
                    <a:lstStyle/>
                    <a:p>
                      <a:endParaRPr lang="fr-FR" dirty="0"/>
                    </a:p>
                  </a:txBody>
                  <a:tcPr marL="5419" marR="5419" marT="5419" marB="0" anchor="ctr"/>
                </a:tc>
                <a:tc vMerge="1">
                  <a:txBody>
                    <a:bodyPr/>
                    <a:lstStyle/>
                    <a:p>
                      <a:endParaRPr lang="fr-FR" dirty="0"/>
                    </a:p>
                  </a:txBody>
                  <a:tcPr marL="5419" marR="5419" marT="5419" marB="0" anchor="ctr"/>
                </a:tc>
                <a:tc>
                  <a:txBody>
                    <a:bodyPr/>
                    <a:lstStyle/>
                    <a:p>
                      <a:pPr algn="ctr" fontAlgn="ctr"/>
                      <a:endParaRPr lang="fr-FR" sz="4000" b="1" i="0" u="none" strike="noStrike" dirty="0">
                        <a:solidFill>
                          <a:srgbClr val="000000"/>
                        </a:solidFill>
                        <a:effectLst/>
                        <a:latin typeface="Calibri" panose="020F0502020204030204" pitchFamily="34" charset="0"/>
                      </a:endParaRPr>
                    </a:p>
                  </a:txBody>
                  <a:tcPr marL="5419" marR="5419" marT="5419"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4887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577975"/>
          </a:xfrm>
        </p:spPr>
        <p:txBody>
          <a:bodyPr>
            <a:normAutofit/>
          </a:bodyPr>
          <a:lstStyle/>
          <a:p>
            <a:pPr algn="ctr"/>
            <a:r>
              <a:rPr lang="fr-FR" dirty="0"/>
              <a:t>CONSTELLATION </a:t>
            </a:r>
            <a:r>
              <a:rPr lang="fr-FR" dirty="0" smtClean="0"/>
              <a:t>MATH </a:t>
            </a:r>
            <a:r>
              <a:rPr lang="fr-FR" dirty="0"/>
              <a:t/>
            </a:r>
            <a:br>
              <a:rPr lang="fr-FR" dirty="0"/>
            </a:br>
            <a:r>
              <a:rPr lang="fr-FR" sz="3200" b="1" dirty="0" smtClean="0">
                <a:solidFill>
                  <a:srgbClr val="0070C0"/>
                </a:solidFill>
              </a:rPr>
              <a:t>QU’EST-CE </a:t>
            </a:r>
            <a:r>
              <a:rPr lang="fr-FR" sz="3200" b="1" dirty="0">
                <a:solidFill>
                  <a:srgbClr val="0070C0"/>
                </a:solidFill>
              </a:rPr>
              <a:t>QUE C’EST </a:t>
            </a:r>
            <a:r>
              <a:rPr lang="fr-FR" sz="3200" b="1" dirty="0" smtClean="0">
                <a:solidFill>
                  <a:srgbClr val="0070C0"/>
                </a:solidFill>
              </a:rPr>
              <a:t>?</a:t>
            </a:r>
            <a:endParaRPr lang="fr-FR" sz="3200" b="1" dirty="0">
              <a:solidFill>
                <a:srgbClr val="0070C0"/>
              </a:solidFill>
            </a:endParaRPr>
          </a:p>
        </p:txBody>
      </p:sp>
      <p:sp>
        <p:nvSpPr>
          <p:cNvPr id="3" name="Espace réservé du contenu 2"/>
          <p:cNvSpPr>
            <a:spLocks noGrp="1"/>
          </p:cNvSpPr>
          <p:nvPr>
            <p:ph idx="1"/>
          </p:nvPr>
        </p:nvSpPr>
        <p:spPr>
          <a:xfrm>
            <a:off x="266700" y="1943100"/>
            <a:ext cx="10515600" cy="4351338"/>
          </a:xfrm>
        </p:spPr>
        <p:txBody>
          <a:bodyPr>
            <a:normAutofit/>
          </a:bodyPr>
          <a:lstStyle/>
          <a:p>
            <a:r>
              <a:rPr lang="fr-FR" dirty="0" smtClean="0"/>
              <a:t>La </a:t>
            </a:r>
            <a:r>
              <a:rPr lang="fr-FR" dirty="0"/>
              <a:t>constellation est un petit groupe d'enseignants. Elle est constituée en vue d'un accompagnement spécifique : l'enseignement des mathématiques.</a:t>
            </a:r>
          </a:p>
          <a:p>
            <a:r>
              <a:rPr lang="fr-FR" dirty="0"/>
              <a:t>Formation continue 2020-2021</a:t>
            </a:r>
          </a:p>
          <a:p>
            <a:r>
              <a:rPr lang="fr-FR" dirty="0"/>
              <a:t>Basé sur </a:t>
            </a:r>
            <a:r>
              <a:rPr lang="fr-FR" b="1" dirty="0"/>
              <a:t>vos pratiques </a:t>
            </a:r>
            <a:r>
              <a:rPr lang="fr-FR" dirty="0"/>
              <a:t>et des </a:t>
            </a:r>
            <a:r>
              <a:rPr lang="fr-FR" b="1" dirty="0"/>
              <a:t>apports didactiques</a:t>
            </a:r>
            <a:r>
              <a:rPr lang="fr-FR" dirty="0"/>
              <a:t>, cet accompagnement vous permettra de développer vos </a:t>
            </a:r>
            <a:r>
              <a:rPr lang="fr-FR" dirty="0" smtClean="0"/>
              <a:t>                  compétences </a:t>
            </a:r>
            <a:r>
              <a:rPr lang="fr-FR" dirty="0"/>
              <a:t>professionnelles.</a:t>
            </a:r>
          </a:p>
          <a:p>
            <a:r>
              <a:rPr lang="fr-FR" dirty="0"/>
              <a:t>C'est un travail </a:t>
            </a:r>
            <a:r>
              <a:rPr lang="fr-FR" b="1" dirty="0"/>
              <a:t>collectif de co-construction et de partage</a:t>
            </a:r>
            <a:r>
              <a:rPr lang="fr-FR" dirty="0"/>
              <a:t>.</a:t>
            </a:r>
          </a:p>
        </p:txBody>
      </p:sp>
      <p:pic>
        <p:nvPicPr>
          <p:cNvPr id="4" name="Image 3"/>
          <p:cNvPicPr>
            <a:picLocks noChangeAspect="1"/>
          </p:cNvPicPr>
          <p:nvPr/>
        </p:nvPicPr>
        <p:blipFill>
          <a:blip r:embed="rId3"/>
          <a:stretch>
            <a:fillRect/>
          </a:stretch>
        </p:blipFill>
        <p:spPr>
          <a:xfrm>
            <a:off x="9004300" y="3649456"/>
            <a:ext cx="3086100" cy="3094243"/>
          </a:xfrm>
          <a:prstGeom prst="rect">
            <a:avLst/>
          </a:prstGeom>
        </p:spPr>
      </p:pic>
    </p:spTree>
    <p:extLst>
      <p:ext uri="{BB962C8B-B14F-4D97-AF65-F5344CB8AC3E}">
        <p14:creationId xmlns:p14="http://schemas.microsoft.com/office/powerpoint/2010/main" val="230379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38616" y="978794"/>
            <a:ext cx="10301214" cy="4893972"/>
          </a:xfrm>
          <a:prstGeom prst="rect">
            <a:avLst/>
          </a:prstGeom>
        </p:spPr>
      </p:pic>
    </p:spTree>
    <p:extLst>
      <p:ext uri="{BB962C8B-B14F-4D97-AF65-F5344CB8AC3E}">
        <p14:creationId xmlns:p14="http://schemas.microsoft.com/office/powerpoint/2010/main" val="2994766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COMMENT </a:t>
            </a:r>
            <a:r>
              <a:rPr lang="fr-FR" b="1" dirty="0" smtClean="0">
                <a:solidFill>
                  <a:srgbClr val="0070C0"/>
                </a:solidFill>
              </a:rPr>
              <a:t>?</a:t>
            </a:r>
            <a:endParaRPr lang="fr-FR" dirty="0">
              <a:solidFill>
                <a:srgbClr val="0070C0"/>
              </a:solidFill>
            </a:endParaRPr>
          </a:p>
        </p:txBody>
      </p:sp>
      <p:sp>
        <p:nvSpPr>
          <p:cNvPr id="3" name="Espace réservé du contenu 2"/>
          <p:cNvSpPr>
            <a:spLocks noGrp="1"/>
          </p:cNvSpPr>
          <p:nvPr>
            <p:ph idx="1"/>
          </p:nvPr>
        </p:nvSpPr>
        <p:spPr/>
        <p:txBody>
          <a:bodyPr/>
          <a:lstStyle/>
          <a:p>
            <a:r>
              <a:rPr lang="fr-FR" dirty="0" smtClean="0"/>
              <a:t>Des </a:t>
            </a:r>
            <a:r>
              <a:rPr lang="fr-FR" dirty="0"/>
              <a:t>temps d'échanges en petits </a:t>
            </a:r>
            <a:r>
              <a:rPr lang="fr-FR" dirty="0" smtClean="0"/>
              <a:t>groupes</a:t>
            </a:r>
          </a:p>
          <a:p>
            <a:endParaRPr lang="fr-FR" dirty="0"/>
          </a:p>
          <a:p>
            <a:r>
              <a:rPr lang="fr-FR" dirty="0" smtClean="0"/>
              <a:t>Des </a:t>
            </a:r>
            <a:r>
              <a:rPr lang="fr-FR" dirty="0"/>
              <a:t>temps de pratique en classe</a:t>
            </a:r>
          </a:p>
          <a:p>
            <a:endParaRPr lang="fr-FR" dirty="0" smtClean="0"/>
          </a:p>
          <a:p>
            <a:r>
              <a:rPr lang="fr-FR" dirty="0" smtClean="0"/>
              <a:t>Des </a:t>
            </a:r>
            <a:r>
              <a:rPr lang="fr-FR" dirty="0"/>
              <a:t>temps de collaboration</a:t>
            </a:r>
          </a:p>
        </p:txBody>
      </p:sp>
    </p:spTree>
    <p:extLst>
      <p:ext uri="{BB962C8B-B14F-4D97-AF65-F5344CB8AC3E}">
        <p14:creationId xmlns:p14="http://schemas.microsoft.com/office/powerpoint/2010/main" val="2794608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900" y="365125"/>
            <a:ext cx="8978900" cy="1325563"/>
          </a:xfrm>
        </p:spPr>
        <p:txBody>
          <a:bodyPr/>
          <a:lstStyle/>
          <a:p>
            <a:r>
              <a:rPr lang="fr-FR" b="1" dirty="0" smtClean="0"/>
              <a:t>Des nouvelles modalités de formation :</a:t>
            </a:r>
            <a:endParaRPr lang="fr-FR" b="1" dirty="0"/>
          </a:p>
        </p:txBody>
      </p:sp>
      <p:sp>
        <p:nvSpPr>
          <p:cNvPr id="3" name="Espace réservé du contenu 2"/>
          <p:cNvSpPr>
            <a:spLocks noGrp="1"/>
          </p:cNvSpPr>
          <p:nvPr>
            <p:ph idx="1"/>
          </p:nvPr>
        </p:nvSpPr>
        <p:spPr>
          <a:xfrm>
            <a:off x="673100" y="2464594"/>
            <a:ext cx="10515600" cy="4351338"/>
          </a:xfrm>
        </p:spPr>
        <p:txBody>
          <a:bodyPr>
            <a:normAutofit fontScale="92500" lnSpcReduction="10000"/>
          </a:bodyPr>
          <a:lstStyle/>
          <a:p>
            <a:r>
              <a:rPr lang="fr-FR" sz="3200" b="1" dirty="0"/>
              <a:t>La lesson </a:t>
            </a:r>
            <a:r>
              <a:rPr lang="fr-FR" sz="3200" b="1" dirty="0" smtClean="0"/>
              <a:t>study: c’est </a:t>
            </a:r>
            <a:r>
              <a:rPr lang="fr-FR" sz="3200" b="1" dirty="0"/>
              <a:t>l’étude collective d’une </a:t>
            </a:r>
            <a:r>
              <a:rPr lang="fr-FR" sz="3200" b="1" dirty="0" smtClean="0"/>
              <a:t>                                        séance</a:t>
            </a:r>
            <a:r>
              <a:rPr lang="fr-FR" sz="3200" b="1" dirty="0"/>
              <a:t>, d’une séquence ou d’une situation</a:t>
            </a:r>
            <a:r>
              <a:rPr lang="fr-FR" dirty="0"/>
              <a:t>. </a:t>
            </a:r>
            <a:endParaRPr lang="fr-FR" dirty="0" smtClean="0"/>
          </a:p>
          <a:p>
            <a:pPr marL="0" indent="0">
              <a:buNone/>
            </a:pPr>
            <a:r>
              <a:rPr lang="fr-FR" dirty="0" smtClean="0"/>
              <a:t>Elle </a:t>
            </a:r>
            <a:r>
              <a:rPr lang="fr-FR" dirty="0"/>
              <a:t>correspond à une démarche de recherche-formation à l’échelle de l’école favorisant le développement professionnel de l’équipe enseignante. </a:t>
            </a:r>
            <a:endParaRPr lang="fr-FR" dirty="0" smtClean="0"/>
          </a:p>
          <a:p>
            <a:pPr marL="0" indent="0">
              <a:buNone/>
            </a:pPr>
            <a:r>
              <a:rPr lang="fr-FR" dirty="0" smtClean="0"/>
              <a:t>La </a:t>
            </a:r>
            <a:r>
              <a:rPr lang="fr-FR" dirty="0"/>
              <a:t>séance ou la séquence élaborée collectivement, avec une aide extérieure – ici celle du </a:t>
            </a:r>
            <a:r>
              <a:rPr lang="fr-FR" dirty="0" smtClean="0"/>
              <a:t>CPC- est </a:t>
            </a:r>
            <a:r>
              <a:rPr lang="fr-FR" dirty="0"/>
              <a:t>ensuite mise en œuvre dans une classe par un ou plusieurs enseignants. </a:t>
            </a:r>
            <a:endParaRPr lang="fr-FR" dirty="0" smtClean="0"/>
          </a:p>
          <a:p>
            <a:pPr marL="0" indent="0">
              <a:buNone/>
            </a:pPr>
            <a:r>
              <a:rPr lang="fr-FR" dirty="0" smtClean="0"/>
              <a:t>Les </a:t>
            </a:r>
            <a:r>
              <a:rPr lang="fr-FR" dirty="0"/>
              <a:t>autres enseignants du groupe observent cette mise en œuvre, notamment pour apprécier l’efficacité des apprentissages des élèves. L’étape suivante consiste à discuter les observations </a:t>
            </a:r>
            <a:r>
              <a:rPr lang="fr-FR" b="1" dirty="0"/>
              <a:t>afin de dégager ce qui a été appris et ce qui peut être amélioré.</a:t>
            </a:r>
          </a:p>
        </p:txBody>
      </p:sp>
      <p:pic>
        <p:nvPicPr>
          <p:cNvPr id="5" name="Image 4"/>
          <p:cNvPicPr>
            <a:picLocks noChangeAspect="1"/>
          </p:cNvPicPr>
          <p:nvPr/>
        </p:nvPicPr>
        <p:blipFill>
          <a:blip r:embed="rId2"/>
          <a:stretch>
            <a:fillRect/>
          </a:stretch>
        </p:blipFill>
        <p:spPr>
          <a:xfrm>
            <a:off x="8826500" y="324247"/>
            <a:ext cx="3042106" cy="2732881"/>
          </a:xfrm>
          <a:prstGeom prst="rect">
            <a:avLst/>
          </a:prstGeom>
        </p:spPr>
      </p:pic>
    </p:spTree>
    <p:extLst>
      <p:ext uri="{BB962C8B-B14F-4D97-AF65-F5344CB8AC3E}">
        <p14:creationId xmlns:p14="http://schemas.microsoft.com/office/powerpoint/2010/main" val="3512873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LES 3 PILIERS DE </a:t>
            </a:r>
            <a:r>
              <a:rPr lang="fr-FR" b="1" dirty="0" smtClean="0">
                <a:solidFill>
                  <a:srgbClr val="0070C0"/>
                </a:solidFill>
              </a:rPr>
              <a:t>L ’ACCOMPAGNEMENT </a:t>
            </a:r>
            <a:endParaRPr lang="fr-FR" dirty="0">
              <a:solidFill>
                <a:srgbClr val="0070C0"/>
              </a:solidFill>
            </a:endParaRPr>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t>1/la </a:t>
            </a:r>
            <a:r>
              <a:rPr lang="fr-FR" b="1" dirty="0"/>
              <a:t>confiance sans jugement</a:t>
            </a:r>
          </a:p>
          <a:p>
            <a:r>
              <a:rPr lang="fr-FR" dirty="0"/>
              <a:t>Des temps d'échanges en petits groupes</a:t>
            </a:r>
          </a:p>
          <a:p>
            <a:r>
              <a:rPr lang="fr-FR" dirty="0"/>
              <a:t>Des temps de pratique en classe</a:t>
            </a:r>
          </a:p>
          <a:p>
            <a:r>
              <a:rPr lang="fr-FR" dirty="0"/>
              <a:t>Des temps de collaboration</a:t>
            </a:r>
          </a:p>
          <a:p>
            <a:pPr marL="0" indent="0">
              <a:buNone/>
            </a:pPr>
            <a:endParaRPr lang="fr-FR" dirty="0" smtClean="0"/>
          </a:p>
          <a:p>
            <a:pPr marL="0" indent="0">
              <a:buNone/>
            </a:pPr>
            <a:r>
              <a:rPr lang="fr-FR" b="1" dirty="0" smtClean="0"/>
              <a:t>2/un </a:t>
            </a:r>
            <a:r>
              <a:rPr lang="fr-FR" b="1" dirty="0"/>
              <a:t>regard ET des pratiques partagés</a:t>
            </a:r>
          </a:p>
          <a:p>
            <a:pPr marL="0" indent="0">
              <a:buNone/>
            </a:pPr>
            <a:endParaRPr lang="fr-FR" dirty="0" smtClean="0"/>
          </a:p>
          <a:p>
            <a:pPr marL="0" indent="0">
              <a:buNone/>
            </a:pPr>
            <a:r>
              <a:rPr lang="fr-FR" b="1" dirty="0" smtClean="0"/>
              <a:t>3/un </a:t>
            </a:r>
            <a:r>
              <a:rPr lang="fr-FR" b="1" dirty="0"/>
              <a:t>objectif commun : progresser</a:t>
            </a:r>
          </a:p>
          <a:p>
            <a:r>
              <a:rPr lang="fr-FR" dirty="0"/>
              <a:t>CONFIANCE    PARTAGE  PROGRES</a:t>
            </a:r>
          </a:p>
          <a:p>
            <a:endParaRPr lang="fr-FR" dirty="0"/>
          </a:p>
        </p:txBody>
      </p:sp>
    </p:spTree>
    <p:extLst>
      <p:ext uri="{BB962C8B-B14F-4D97-AF65-F5344CB8AC3E}">
        <p14:creationId xmlns:p14="http://schemas.microsoft.com/office/powerpoint/2010/main" val="2330948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2870200" cy="2206659"/>
          </a:xfrm>
          <a:prstGeom prst="rect">
            <a:avLst/>
          </a:prstGeom>
        </p:spPr>
      </p:pic>
      <p:pic>
        <p:nvPicPr>
          <p:cNvPr id="3" name="Image 2"/>
          <p:cNvPicPr>
            <a:picLocks noChangeAspect="1"/>
          </p:cNvPicPr>
          <p:nvPr/>
        </p:nvPicPr>
        <p:blipFill>
          <a:blip r:embed="rId3"/>
          <a:stretch>
            <a:fillRect/>
          </a:stretch>
        </p:blipFill>
        <p:spPr>
          <a:xfrm>
            <a:off x="2689750" y="1409701"/>
            <a:ext cx="9297788" cy="5133552"/>
          </a:xfrm>
          <a:prstGeom prst="rect">
            <a:avLst/>
          </a:prstGeom>
        </p:spPr>
      </p:pic>
    </p:spTree>
    <p:extLst>
      <p:ext uri="{BB962C8B-B14F-4D97-AF65-F5344CB8AC3E}">
        <p14:creationId xmlns:p14="http://schemas.microsoft.com/office/powerpoint/2010/main" val="2520135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3"/>
          <a:stretch>
            <a:fillRect/>
          </a:stretch>
        </p:blipFill>
        <p:spPr>
          <a:xfrm>
            <a:off x="235520" y="186951"/>
            <a:ext cx="10729034" cy="6646023"/>
          </a:xfrm>
          <a:prstGeom prst="rect">
            <a:avLst/>
          </a:prstGeom>
        </p:spPr>
      </p:pic>
      <p:sp>
        <p:nvSpPr>
          <p:cNvPr id="5" name="ZoneTexte 4"/>
          <p:cNvSpPr txBox="1"/>
          <p:nvPr/>
        </p:nvSpPr>
        <p:spPr>
          <a:xfrm>
            <a:off x="9972136" y="186951"/>
            <a:ext cx="1978324" cy="923330"/>
          </a:xfrm>
          <a:prstGeom prst="rect">
            <a:avLst/>
          </a:prstGeom>
          <a:noFill/>
        </p:spPr>
        <p:txBody>
          <a:bodyPr wrap="square" rtlCol="0">
            <a:spAutoFit/>
          </a:bodyPr>
          <a:lstStyle/>
          <a:p>
            <a:r>
              <a:rPr lang="fr-FR" i="1" dirty="0" smtClean="0">
                <a:solidFill>
                  <a:srgbClr val="00B050"/>
                </a:solidFill>
              </a:rPr>
              <a:t>D’après les travaux de R </a:t>
            </a:r>
            <a:r>
              <a:rPr lang="fr-FR" i="1" dirty="0" err="1" smtClean="0">
                <a:solidFill>
                  <a:srgbClr val="00B050"/>
                </a:solidFill>
              </a:rPr>
              <a:t>Goigoux</a:t>
            </a:r>
            <a:r>
              <a:rPr lang="fr-FR" i="1" dirty="0" smtClean="0">
                <a:solidFill>
                  <a:srgbClr val="00B050"/>
                </a:solidFill>
              </a:rPr>
              <a:t> 2017 IFE-Centre Savary</a:t>
            </a:r>
            <a:endParaRPr lang="fr-FR" i="1" dirty="0">
              <a:solidFill>
                <a:srgbClr val="00B050"/>
              </a:solidFill>
            </a:endParaRPr>
          </a:p>
        </p:txBody>
      </p:sp>
    </p:spTree>
    <p:extLst>
      <p:ext uri="{BB962C8B-B14F-4D97-AF65-F5344CB8AC3E}">
        <p14:creationId xmlns:p14="http://schemas.microsoft.com/office/powerpoint/2010/main" val="2517159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3"/>
          <a:srcRect l="832" t="12869" r="2220" b="970"/>
          <a:stretch/>
        </p:blipFill>
        <p:spPr bwMode="auto">
          <a:xfrm>
            <a:off x="1571223" y="128787"/>
            <a:ext cx="9002332" cy="5718221"/>
          </a:xfrm>
          <a:prstGeom prst="rect">
            <a:avLst/>
          </a:prstGeom>
          <a:ln>
            <a:noFill/>
          </a:ln>
          <a:extLst>
            <a:ext uri="{53640926-AAD7-44D8-BBD7-CCE9431645EC}">
              <a14:shadowObscured xmlns:a14="http://schemas.microsoft.com/office/drawing/2010/main"/>
            </a:ext>
          </a:extLst>
        </p:spPr>
      </p:pic>
      <p:sp>
        <p:nvSpPr>
          <p:cNvPr id="5" name="ZoneTexte 4"/>
          <p:cNvSpPr txBox="1"/>
          <p:nvPr/>
        </p:nvSpPr>
        <p:spPr>
          <a:xfrm>
            <a:off x="1056068" y="6040192"/>
            <a:ext cx="9517487" cy="369332"/>
          </a:xfrm>
          <a:prstGeom prst="rect">
            <a:avLst/>
          </a:prstGeom>
          <a:noFill/>
        </p:spPr>
        <p:txBody>
          <a:bodyPr wrap="square" rtlCol="0">
            <a:spAutoFit/>
          </a:bodyPr>
          <a:lstStyle/>
          <a:p>
            <a:r>
              <a:rPr lang="fr-FR" dirty="0" smtClean="0"/>
              <a:t>D’après les travaux de Roland GOIGOUX – 2016 (Ifé – Centre Alain Savary)</a:t>
            </a:r>
            <a:endParaRPr lang="fr-FR" dirty="0"/>
          </a:p>
        </p:txBody>
      </p:sp>
    </p:spTree>
    <p:extLst>
      <p:ext uri="{BB962C8B-B14F-4D97-AF65-F5344CB8AC3E}">
        <p14:creationId xmlns:p14="http://schemas.microsoft.com/office/powerpoint/2010/main" val="3284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68488" y="93731"/>
            <a:ext cx="10515600" cy="6053070"/>
          </a:xfrm>
        </p:spPr>
        <p:txBody>
          <a:bodyPr>
            <a:normAutofit/>
          </a:bodyPr>
          <a:lstStyle/>
          <a:p>
            <a:pPr algn="ctr"/>
            <a:r>
              <a:rPr lang="fr-FR" i="1" dirty="0" smtClean="0"/>
              <a:t>... Et pour </a:t>
            </a:r>
            <a:r>
              <a:rPr lang="fr-FR" i="1" dirty="0"/>
              <a:t>le formateur </a:t>
            </a:r>
            <a:r>
              <a:rPr lang="fr-FR" i="1" dirty="0" smtClean="0"/>
              <a:t>?...</a:t>
            </a:r>
            <a:br>
              <a:rPr lang="fr-FR" i="1" dirty="0" smtClean="0"/>
            </a:br>
            <a:r>
              <a:rPr lang="fr-FR" dirty="0" smtClean="0"/>
              <a:t/>
            </a:r>
            <a:br>
              <a:rPr lang="fr-FR" dirty="0" smtClean="0"/>
            </a:br>
            <a:r>
              <a:rPr lang="fr-FR" sz="3600" dirty="0" smtClean="0"/>
              <a:t>Travailler </a:t>
            </a:r>
            <a:r>
              <a:rPr lang="fr-FR" sz="3600" dirty="0"/>
              <a:t>avec les enseignants </a:t>
            </a:r>
            <a:r>
              <a:rPr lang="fr-FR" sz="3600" dirty="0" smtClean="0"/>
              <a:t>comme </a:t>
            </a:r>
            <a:r>
              <a:rPr lang="fr-FR" sz="3600" dirty="0"/>
              <a:t>ils </a:t>
            </a:r>
            <a:r>
              <a:rPr lang="fr-FR" sz="3600" dirty="0" smtClean="0"/>
              <a:t>sont </a:t>
            </a:r>
            <a:br>
              <a:rPr lang="fr-FR" sz="3600" dirty="0" smtClean="0"/>
            </a:br>
            <a:r>
              <a:rPr lang="fr-FR" sz="3600" dirty="0" smtClean="0"/>
              <a:t>ET </a:t>
            </a:r>
            <a:r>
              <a:rPr lang="fr-FR" sz="3600" dirty="0"/>
              <a:t>PAS comme </a:t>
            </a:r>
            <a:r>
              <a:rPr lang="fr-FR" sz="3600" dirty="0" smtClean="0"/>
              <a:t>on voudrait qu’ils soient.</a:t>
            </a:r>
            <a:r>
              <a:rPr lang="fr-FR" dirty="0" smtClean="0"/>
              <a:t/>
            </a:r>
            <a:br>
              <a:rPr lang="fr-FR" dirty="0" smtClean="0"/>
            </a:br>
            <a:r>
              <a:rPr lang="fr-FR" dirty="0" smtClean="0"/>
              <a:t/>
            </a:r>
            <a:br>
              <a:rPr lang="fr-FR" dirty="0" smtClean="0"/>
            </a:br>
            <a:r>
              <a:rPr lang="fr-FR" sz="5400" dirty="0" smtClean="0"/>
              <a:t>« </a:t>
            </a:r>
            <a:r>
              <a:rPr lang="fr-FR" sz="6000" b="1" i="1" dirty="0" smtClean="0"/>
              <a:t>Soutenir l’existant </a:t>
            </a:r>
            <a:br>
              <a:rPr lang="fr-FR" sz="6000" b="1" i="1" dirty="0" smtClean="0"/>
            </a:br>
            <a:r>
              <a:rPr lang="fr-FR" sz="6000" b="1" i="1" dirty="0" smtClean="0"/>
              <a:t>plutôt que prescrire l’idéal. »</a:t>
            </a:r>
            <a:endParaRPr lang="fr-FR" sz="6000" b="1" i="1" dirty="0"/>
          </a:p>
        </p:txBody>
      </p:sp>
    </p:spTree>
    <p:extLst>
      <p:ext uri="{BB962C8B-B14F-4D97-AF65-F5344CB8AC3E}">
        <p14:creationId xmlns:p14="http://schemas.microsoft.com/office/powerpoint/2010/main" val="125262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Quelles difficultés dans cet énoncé ?</a:t>
            </a:r>
            <a:endParaRPr lang="fr-FR" dirty="0"/>
          </a:p>
        </p:txBody>
      </p:sp>
    </p:spTree>
    <p:extLst>
      <p:ext uri="{BB962C8B-B14F-4D97-AF65-F5344CB8AC3E}">
        <p14:creationId xmlns:p14="http://schemas.microsoft.com/office/powerpoint/2010/main" val="2074161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r>
              <a:rPr lang="fr-FR" dirty="0" smtClean="0"/>
              <a:t>Le contexte : </a:t>
            </a:r>
            <a:br>
              <a:rPr lang="fr-FR" dirty="0" smtClean="0"/>
            </a:br>
            <a:r>
              <a:rPr lang="fr-FR" dirty="0" smtClean="0"/>
              <a:t>de nouvelles modalités de formation continue pour les enseignants</a:t>
            </a:r>
            <a:endParaRPr lang="fr-FR" dirty="0"/>
          </a:p>
        </p:txBody>
      </p:sp>
    </p:spTree>
    <p:extLst>
      <p:ext uri="{BB962C8B-B14F-4D97-AF65-F5344CB8AC3E}">
        <p14:creationId xmlns:p14="http://schemas.microsoft.com/office/powerpoint/2010/main" val="141605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Historique :</a:t>
            </a:r>
            <a:endParaRPr lang="fr-FR" dirty="0"/>
          </a:p>
        </p:txBody>
      </p:sp>
      <p:sp>
        <p:nvSpPr>
          <p:cNvPr id="9" name="Espace réservé du contenu 8"/>
          <p:cNvSpPr>
            <a:spLocks noGrp="1"/>
          </p:cNvSpPr>
          <p:nvPr>
            <p:ph idx="1"/>
          </p:nvPr>
        </p:nvSpPr>
        <p:spPr/>
        <p:txBody>
          <a:bodyPr>
            <a:normAutofit/>
          </a:bodyPr>
          <a:lstStyle/>
          <a:p>
            <a:r>
              <a:rPr lang="fr-FR" i="1" dirty="0" smtClean="0"/>
              <a:t>Dans le cadre de leurs obligations réglementaires de service telles que définies dans  le décret n° 2008-775 du 30 juillet 2008 et des modalités d'application précisées par la circulaire n° 2013-019 du 4 février 2013, il est fixé </a:t>
            </a:r>
            <a:r>
              <a:rPr lang="fr-FR" b="1" i="1" dirty="0" smtClean="0"/>
              <a:t>que les professeurs des écoles consacrent 18 heures annuelles à l'animation pédagogique ainsi qu'à des actions de formation continue. </a:t>
            </a:r>
            <a:r>
              <a:rPr lang="fr-FR" i="1" dirty="0" smtClean="0"/>
              <a:t>Les actions de formation continue doivent représenter au moins la moitié des 18 heures et être, pour tout ou partie, consacrées à des sessions de formation à distance sur des supports numériques.</a:t>
            </a:r>
          </a:p>
          <a:p>
            <a:r>
              <a:rPr lang="fr-FR" sz="2400" i="1" dirty="0" smtClean="0"/>
              <a:t>La circulaire actualise et remplace la circulaire n° 2013-123 du 13 août 2013 relative à la formation à distance des professeurs des écoles.</a:t>
            </a:r>
          </a:p>
          <a:p>
            <a:endParaRPr lang="fr-FR" dirty="0" smtClean="0"/>
          </a:p>
          <a:p>
            <a:endParaRPr lang="fr-FR" dirty="0"/>
          </a:p>
        </p:txBody>
      </p:sp>
    </p:spTree>
    <p:extLst>
      <p:ext uri="{BB962C8B-B14F-4D97-AF65-F5344CB8AC3E}">
        <p14:creationId xmlns:p14="http://schemas.microsoft.com/office/powerpoint/2010/main" val="427520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Se former tout au long de la vie</a:t>
            </a:r>
            <a:br>
              <a:rPr lang="fr-FR" b="1" dirty="0" smtClean="0"/>
            </a:br>
            <a:endParaRPr lang="fr-FR" dirty="0"/>
          </a:p>
        </p:txBody>
      </p:sp>
      <p:sp>
        <p:nvSpPr>
          <p:cNvPr id="3" name="Espace réservé du contenu 2"/>
          <p:cNvSpPr>
            <a:spLocks noGrp="1"/>
          </p:cNvSpPr>
          <p:nvPr>
            <p:ph idx="1"/>
          </p:nvPr>
        </p:nvSpPr>
        <p:spPr/>
        <p:txBody>
          <a:bodyPr/>
          <a:lstStyle/>
          <a:p>
            <a:pPr marL="0" indent="0">
              <a:buNone/>
            </a:pPr>
            <a:r>
              <a:rPr lang="fr-FR" i="1" dirty="0" smtClean="0"/>
              <a:t>« Enseigner est un métier qui s'apprend tout au long de la vie : la pratique professionnelle doit être nourrie, par l'appropriation de nouveaux savoirs ou pratiques, par l'actualisation de compétences, par des échanges réguliers avec les collègues et les acteurs de la communauté éducative. »</a:t>
            </a:r>
          </a:p>
          <a:p>
            <a:r>
              <a:rPr lang="fr-FR" dirty="0" smtClean="0">
                <a:hlinkClick r:id="rId2" tooltip="Se former dans son environnement la formation en presentiel"/>
              </a:rPr>
              <a:t>Se former dans son environnement : la formation en présentiel</a:t>
            </a:r>
            <a:endParaRPr lang="fr-FR" dirty="0" smtClean="0"/>
          </a:p>
          <a:p>
            <a:r>
              <a:rPr lang="fr-FR" dirty="0" smtClean="0">
                <a:hlinkClick r:id="rId3" tooltip="Se former a distance pour completer le presentiel"/>
              </a:rPr>
              <a:t>Se former à distance pour compléter le présentiel</a:t>
            </a:r>
            <a:endParaRPr lang="fr-FR" dirty="0" smtClean="0"/>
          </a:p>
          <a:p>
            <a:r>
              <a:rPr lang="fr-FR" dirty="0" smtClean="0">
                <a:hlinkClick r:id="rId4" tooltip="Se former tout le temps les ressources numeriques"/>
              </a:rPr>
              <a:t>Se former tout le temps : les ressources numériques</a:t>
            </a:r>
            <a:endParaRPr lang="fr-FR" dirty="0" smtClean="0"/>
          </a:p>
        </p:txBody>
      </p:sp>
    </p:spTree>
    <p:extLst>
      <p:ext uri="{BB962C8B-B14F-4D97-AF65-F5344CB8AC3E}">
        <p14:creationId xmlns:p14="http://schemas.microsoft.com/office/powerpoint/2010/main" val="484210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Modalités :</a:t>
            </a:r>
            <a:endParaRPr lang="fr-FR" dirty="0"/>
          </a:p>
        </p:txBody>
      </p:sp>
      <p:sp>
        <p:nvSpPr>
          <p:cNvPr id="3" name="Espace réservé du contenu 2"/>
          <p:cNvSpPr>
            <a:spLocks noGrp="1"/>
          </p:cNvSpPr>
          <p:nvPr>
            <p:ph idx="1"/>
          </p:nvPr>
        </p:nvSpPr>
        <p:spPr>
          <a:xfrm>
            <a:off x="838200" y="1690688"/>
            <a:ext cx="10515600" cy="4486275"/>
          </a:xfrm>
        </p:spPr>
        <p:txBody>
          <a:bodyPr>
            <a:normAutofit fontScale="85000" lnSpcReduction="20000"/>
          </a:bodyPr>
          <a:lstStyle/>
          <a:p>
            <a:pPr marL="0" indent="0">
              <a:buNone/>
            </a:pPr>
            <a:r>
              <a:rPr lang="fr-FR" dirty="0" smtClean="0"/>
              <a:t>L'enseignant bénéficie d'une formation continue, dispensée par l'Éducation nationale, qui peut se faire en présence ou à distance.</a:t>
            </a:r>
          </a:p>
          <a:p>
            <a:r>
              <a:rPr lang="fr-FR" dirty="0" smtClean="0"/>
              <a:t>Des séminaires et </a:t>
            </a:r>
            <a:r>
              <a:rPr lang="fr-FR" b="1" dirty="0" smtClean="0"/>
              <a:t>animations pédagogiques </a:t>
            </a:r>
            <a:r>
              <a:rPr lang="fr-FR" dirty="0" smtClean="0"/>
              <a:t>sont aussi organisés durant l'année.</a:t>
            </a:r>
          </a:p>
          <a:p>
            <a:r>
              <a:rPr lang="fr-FR" dirty="0" smtClean="0"/>
              <a:t>L'enseignant dispose également de </a:t>
            </a:r>
            <a:r>
              <a:rPr lang="fr-FR" b="1" dirty="0" smtClean="0"/>
              <a:t>nombreuses ressources pédagogiques</a:t>
            </a:r>
            <a:r>
              <a:rPr lang="fr-FR" dirty="0" smtClean="0"/>
              <a:t> utiles à la mise en œuvre des enseignements.</a:t>
            </a:r>
          </a:p>
          <a:p>
            <a:r>
              <a:rPr lang="fr-FR" dirty="0" smtClean="0"/>
              <a:t>La </a:t>
            </a:r>
            <a:r>
              <a:rPr lang="fr-FR" b="1" dirty="0" smtClean="0"/>
              <a:t>formation continue s'adapte à la grande diversité des besoins, </a:t>
            </a:r>
            <a:r>
              <a:rPr lang="fr-FR" dirty="0" smtClean="0"/>
              <a:t>notamment grâce au numérique, et donne lieu à de plus en plus de certifications afin de valoriser l'investissement des personnels.</a:t>
            </a:r>
          </a:p>
          <a:p>
            <a:pPr marL="0" indent="0">
              <a:buNone/>
            </a:pPr>
            <a:r>
              <a:rPr lang="fr-FR" b="1" dirty="0" smtClean="0"/>
              <a:t/>
            </a:r>
            <a:br>
              <a:rPr lang="fr-FR" b="1" dirty="0" smtClean="0"/>
            </a:br>
            <a:r>
              <a:rPr lang="fr-FR" b="1" dirty="0" smtClean="0"/>
              <a:t>Se former dans son environnement : la formation en présentiel</a:t>
            </a:r>
          </a:p>
          <a:p>
            <a:r>
              <a:rPr lang="fr-FR" dirty="0" smtClean="0"/>
              <a:t>C'est au niveau local: à</a:t>
            </a:r>
            <a:r>
              <a:rPr lang="fr-FR" b="1" dirty="0" smtClean="0"/>
              <a:t> l'échelon de l'académie, du département / de la circonscription / de l’école </a:t>
            </a:r>
            <a:r>
              <a:rPr lang="fr-FR" dirty="0" smtClean="0"/>
              <a:t>que l'offre de formation est proposée à chaque enseignant. L'offre locale décline les priorités nationales, détaillées dans le Plan national de formation (PNF), en fonction des problématiques et enjeux locaux.</a:t>
            </a:r>
          </a:p>
          <a:p>
            <a:endParaRPr lang="fr-FR" dirty="0"/>
          </a:p>
        </p:txBody>
      </p:sp>
    </p:spTree>
    <p:extLst>
      <p:ext uri="{BB962C8B-B14F-4D97-AF65-F5344CB8AC3E}">
        <p14:creationId xmlns:p14="http://schemas.microsoft.com/office/powerpoint/2010/main" val="107174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kunde 16x9">
  <a:themeElements>
    <a:clrScheme name="Wiskunde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1644</Words>
  <Application>Microsoft Office PowerPoint</Application>
  <PresentationFormat>Grand écran</PresentationFormat>
  <Paragraphs>343</Paragraphs>
  <Slides>46</Slides>
  <Notes>6</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46</vt:i4>
      </vt:variant>
    </vt:vector>
  </HeadingPairs>
  <TitlesOfParts>
    <vt:vector size="56" baseType="lpstr">
      <vt:lpstr>Arial</vt:lpstr>
      <vt:lpstr>Arial Unicode MS</vt:lpstr>
      <vt:lpstr>Calibri</vt:lpstr>
      <vt:lpstr>Calibri Light</vt:lpstr>
      <vt:lpstr>Euphemia</vt:lpstr>
      <vt:lpstr>Helvetica</vt:lpstr>
      <vt:lpstr>Times New Roman</vt:lpstr>
      <vt:lpstr>Wingdings</vt:lpstr>
      <vt:lpstr>Thème Office</vt:lpstr>
      <vt:lpstr>Wiskunde 16x9</vt:lpstr>
      <vt:lpstr>Animation pédagogique   « CONSTELLATIONS MATHÉMATIQUES »</vt:lpstr>
      <vt:lpstr>Plan:</vt:lpstr>
      <vt:lpstr>Petite mise en jambe:</vt:lpstr>
      <vt:lpstr>Présentation PowerPoint</vt:lpstr>
      <vt:lpstr>Quelles difficultés dans cet énoncé ?</vt:lpstr>
      <vt:lpstr>Le contexte :  de nouvelles modalités de formation continue pour les enseignants</vt:lpstr>
      <vt:lpstr>Historique :</vt:lpstr>
      <vt:lpstr>Se former tout au long de la vie </vt:lpstr>
      <vt:lpstr>Modalités :</vt:lpstr>
      <vt:lpstr>Objectifs de la FC : Faire réussir les élèves</vt:lpstr>
      <vt:lpstr>Les priorités pour l’année scolaire 2020-2021:</vt:lpstr>
      <vt:lpstr>Les grands enjeux : </vt:lpstr>
      <vt:lpstr>Comment définir les priorités :  des indicateurs besoins des élèves / pratiques des PE (en appui sur des outils d’évaluations et d’observation)</vt:lpstr>
      <vt:lpstr>Les réussites et difficultés de nos élèves </vt:lpstr>
      <vt:lpstr>Analyse, interprétation :</vt:lpstr>
      <vt:lpstr>Présentation PowerPoint</vt:lpstr>
      <vt:lpstr>Analyse, interprétation :</vt:lpstr>
      <vt:lpstr>Ce que nous apprennent les évaluations nationales</vt:lpstr>
      <vt:lpstr>Dernier outil d’analyse (départemental) : Les observations CP et CE1 (en 2019-2020):</vt:lpstr>
      <vt:lpstr>Présentation PowerPoint</vt:lpstr>
      <vt:lpstr>Présentation PowerPoint</vt:lpstr>
      <vt:lpstr>Présentation PowerPoint</vt:lpstr>
      <vt:lpstr>Analyse des résultats élèves et des pratiques </vt:lpstr>
      <vt:lpstr>Analyse des résultats élèves et des pratiques </vt:lpstr>
      <vt:lpstr>Une évolution : mise en oeuvre du Plan Mathématiques et Plan Français</vt:lpstr>
      <vt:lpstr>Cadrage national de la formation continue :</vt:lpstr>
      <vt:lpstr>Présentation PowerPoint</vt:lpstr>
      <vt:lpstr>Les contenus de formation</vt:lpstr>
      <vt:lpstr>Les contenus de formation</vt:lpstr>
      <vt:lpstr>1. Les contenus de formation</vt:lpstr>
      <vt:lpstr>1. Les contenus de formation</vt:lpstr>
      <vt:lpstr>Présentation PowerPoint</vt:lpstr>
      <vt:lpstr>Présentation PowerPoint</vt:lpstr>
      <vt:lpstr>Mise en œuvre du plan Math dans le plan FC  de la circonscription L3 Ronchin</vt:lpstr>
      <vt:lpstr>Présentation PowerPoint</vt:lpstr>
      <vt:lpstr>Présentation PowerPoint</vt:lpstr>
      <vt:lpstr>Présentation PowerPoint</vt:lpstr>
      <vt:lpstr>Présentation PowerPoint</vt:lpstr>
      <vt:lpstr>CONSTELLATION MATH  QU’EST-CE QUE C’EST ?</vt:lpstr>
      <vt:lpstr>COMMENT ?</vt:lpstr>
      <vt:lpstr>Des nouvelles modalités de formation :</vt:lpstr>
      <vt:lpstr>LES 3 PILIERS DE L ’ACCOMPAGNEMENT </vt:lpstr>
      <vt:lpstr>Présentation PowerPoint</vt:lpstr>
      <vt:lpstr>Présentation PowerPoint</vt:lpstr>
      <vt:lpstr>Présentation PowerPoint</vt:lpstr>
      <vt:lpstr>... Et pour le formateur ?...  Travailler avec les enseignants comme ils sont  ET PAS comme on voudrait qu’ils soient.  « Soutenir l’existant  plutôt que prescrire l’idéal.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 pédagogique  « Constellations mathématiques »</dc:title>
  <dc:creator>Hewlett-Packard Company</dc:creator>
  <cp:lastModifiedBy>utilisateur</cp:lastModifiedBy>
  <cp:revision>112</cp:revision>
  <dcterms:created xsi:type="dcterms:W3CDTF">2020-09-14T09:52:03Z</dcterms:created>
  <dcterms:modified xsi:type="dcterms:W3CDTF">2020-09-15T19:31:12Z</dcterms:modified>
</cp:coreProperties>
</file>